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26"/>
  </p:notesMasterIdLst>
  <p:handoutMasterIdLst>
    <p:handoutMasterId r:id="rId27"/>
  </p:handoutMasterIdLst>
  <p:sldIdLst>
    <p:sldId id="291" r:id="rId5"/>
    <p:sldId id="266" r:id="rId6"/>
    <p:sldId id="336" r:id="rId7"/>
    <p:sldId id="256" r:id="rId8"/>
    <p:sldId id="257" r:id="rId9"/>
    <p:sldId id="258" r:id="rId10"/>
    <p:sldId id="259" r:id="rId11"/>
    <p:sldId id="260" r:id="rId12"/>
    <p:sldId id="297" r:id="rId13"/>
    <p:sldId id="284" r:id="rId14"/>
    <p:sldId id="268" r:id="rId15"/>
    <p:sldId id="338" r:id="rId16"/>
    <p:sldId id="302" r:id="rId17"/>
    <p:sldId id="332" r:id="rId18"/>
    <p:sldId id="306" r:id="rId19"/>
    <p:sldId id="308" r:id="rId20"/>
    <p:sldId id="337" r:id="rId21"/>
    <p:sldId id="321" r:id="rId22"/>
    <p:sldId id="322" r:id="rId23"/>
    <p:sldId id="280" r:id="rId24"/>
    <p:sldId id="323" r:id="rId2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4728" autoAdjust="0"/>
  </p:normalViewPr>
  <p:slideViewPr>
    <p:cSldViewPr>
      <p:cViewPr varScale="1">
        <p:scale>
          <a:sx n="63" d="100"/>
          <a:sy n="63" d="100"/>
        </p:scale>
        <p:origin x="122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Tara Graves" userId="89436b42-8f20-4b65-bebd-e30955c776c9" providerId="ADAL" clId="{203EC4A5-F0E4-409C-A1DD-1C0E8AB12473}"/>
    <pc:docChg chg="custSel modSld">
      <pc:chgData name="Miss Tara Graves" userId="89436b42-8f20-4b65-bebd-e30955c776c9" providerId="ADAL" clId="{203EC4A5-F0E4-409C-A1DD-1C0E8AB12473}" dt="2024-09-11T16:31:04.883" v="552" actId="20577"/>
      <pc:docMkLst>
        <pc:docMk/>
      </pc:docMkLst>
      <pc:sldChg chg="modSp">
        <pc:chgData name="Miss Tara Graves" userId="89436b42-8f20-4b65-bebd-e30955c776c9" providerId="ADAL" clId="{203EC4A5-F0E4-409C-A1DD-1C0E8AB12473}" dt="2024-09-11T16:31:04.883" v="552" actId="20577"/>
        <pc:sldMkLst>
          <pc:docMk/>
          <pc:sldMk cId="0" sldId="266"/>
        </pc:sldMkLst>
        <pc:spChg chg="mod">
          <ac:chgData name="Miss Tara Graves" userId="89436b42-8f20-4b65-bebd-e30955c776c9" providerId="ADAL" clId="{203EC4A5-F0E4-409C-A1DD-1C0E8AB12473}" dt="2024-09-11T16:31:04.883" v="552" actId="20577"/>
          <ac:spMkLst>
            <pc:docMk/>
            <pc:sldMk cId="0" sldId="266"/>
            <ac:spMk id="30723" creationId="{ED185BA2-593E-4C38-8368-CB831690CC77}"/>
          </ac:spMkLst>
        </pc:spChg>
      </pc:sldChg>
      <pc:sldChg chg="modSp">
        <pc:chgData name="Miss Tara Graves" userId="89436b42-8f20-4b65-bebd-e30955c776c9" providerId="ADAL" clId="{203EC4A5-F0E4-409C-A1DD-1C0E8AB12473}" dt="2024-09-11T11:10:45.587" v="546" actId="20577"/>
        <pc:sldMkLst>
          <pc:docMk/>
          <pc:sldMk cId="2959192565" sldId="332"/>
        </pc:sldMkLst>
        <pc:spChg chg="mod">
          <ac:chgData name="Miss Tara Graves" userId="89436b42-8f20-4b65-bebd-e30955c776c9" providerId="ADAL" clId="{203EC4A5-F0E4-409C-A1DD-1C0E8AB12473}" dt="2024-09-11T11:10:45.587" v="546" actId="20577"/>
          <ac:spMkLst>
            <pc:docMk/>
            <pc:sldMk cId="2959192565" sldId="33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0628A20-9EAF-4326-BDC8-1F3A962517CD}"/>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387" name="Rectangle 3">
            <a:extLst>
              <a:ext uri="{FF2B5EF4-FFF2-40B4-BE49-F238E27FC236}">
                <a16:creationId xmlns:a16="http://schemas.microsoft.com/office/drawing/2014/main" id="{95A3F40B-BC67-4F96-AEAE-A564F2160DAA}"/>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6388" name="Rectangle 4">
            <a:extLst>
              <a:ext uri="{FF2B5EF4-FFF2-40B4-BE49-F238E27FC236}">
                <a16:creationId xmlns:a16="http://schemas.microsoft.com/office/drawing/2014/main" id="{8AA33C70-7EB4-4CD3-8E77-7AF392DDCCB0}"/>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389" name="Rectangle 5">
            <a:extLst>
              <a:ext uri="{FF2B5EF4-FFF2-40B4-BE49-F238E27FC236}">
                <a16:creationId xmlns:a16="http://schemas.microsoft.com/office/drawing/2014/main" id="{C5D3B31B-1E4E-442C-B9EC-E87F6AFB5CA5}"/>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139D911-2C95-4309-A1AC-982415F27B8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A4DF5DC-4BED-41A1-9DE8-781DA5AFDBDA}"/>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1747" name="Rectangle 3">
            <a:extLst>
              <a:ext uri="{FF2B5EF4-FFF2-40B4-BE49-F238E27FC236}">
                <a16:creationId xmlns:a16="http://schemas.microsoft.com/office/drawing/2014/main" id="{768D1979-EBE9-4221-B60C-C21E2F2BB418}"/>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a:extLst>
              <a:ext uri="{FF2B5EF4-FFF2-40B4-BE49-F238E27FC236}">
                <a16:creationId xmlns:a16="http://schemas.microsoft.com/office/drawing/2014/main" id="{069A82F9-702E-4171-B0D8-783A16366FF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A616DFB2-3038-4B51-B6E0-7BD52799D4F4}"/>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a:extLst>
              <a:ext uri="{FF2B5EF4-FFF2-40B4-BE49-F238E27FC236}">
                <a16:creationId xmlns:a16="http://schemas.microsoft.com/office/drawing/2014/main" id="{AE09E272-7AA5-40EB-A902-FF4C9FF3601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1751" name="Rectangle 7">
            <a:extLst>
              <a:ext uri="{FF2B5EF4-FFF2-40B4-BE49-F238E27FC236}">
                <a16:creationId xmlns:a16="http://schemas.microsoft.com/office/drawing/2014/main" id="{88995B16-100A-4567-A5A0-88849B15665C}"/>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1903C4A-48DA-4A81-81A6-F586977358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2380C0D-D92E-4C00-8718-CC51DC3CCB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93B8CF8-F4EE-4C70-A50C-1DFDCCABB000}" type="slidenum">
              <a:rPr lang="en-US" altLang="en-US">
                <a:latin typeface="Arial" panose="020B0604020202020204" pitchFamily="34" charset="0"/>
              </a:rPr>
              <a:pPr/>
              <a:t>2</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E8FB0E90-C28C-41D5-8AF7-84372A369F0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1AC8B1E-A71A-466C-8844-49B6BF449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FDB3D1C-65C3-42F8-A266-A38CCF0EA84C}"/>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2DABFFB9-62B2-4DE7-9914-3155E17F8AA0}"/>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5060" name="Slide Number Placeholder 3">
            <a:extLst>
              <a:ext uri="{FF2B5EF4-FFF2-40B4-BE49-F238E27FC236}">
                <a16:creationId xmlns:a16="http://schemas.microsoft.com/office/drawing/2014/main" id="{144C0211-E203-4537-B61C-B0B26B6DA846}"/>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7072F78-571A-4377-9DD5-6096A21B0C7F}"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707D60-DC03-4974-857B-D218EEC272F6}"/>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FA7E9F97-D3E1-44C6-B243-C92D041F61AB}"/>
              </a:ext>
            </a:extLst>
          </p:cNvPr>
          <p:cNvSpPr>
            <a:spLocks noGrp="1" noChangeArrowheads="1"/>
          </p:cNvSpPr>
          <p:nvPr>
            <p:ph type="body" idx="1"/>
          </p:nvPr>
        </p:nvSpPr>
        <p:spPr>
          <a:noFill/>
        </p:spPr>
        <p:txBody>
          <a:bodyPr/>
          <a:lstStyle/>
          <a:p>
            <a:r>
              <a:rPr lang="en-US" altLang="en-US">
                <a:latin typeface="Arial" panose="020B0604020202020204" pitchFamily="34" charset="0"/>
              </a:rPr>
              <a:t>GA KM</a:t>
            </a:r>
          </a:p>
        </p:txBody>
      </p:sp>
      <p:sp>
        <p:nvSpPr>
          <p:cNvPr id="40964" name="Slide Number Placeholder 3">
            <a:extLst>
              <a:ext uri="{FF2B5EF4-FFF2-40B4-BE49-F238E27FC236}">
                <a16:creationId xmlns:a16="http://schemas.microsoft.com/office/drawing/2014/main" id="{63EFE2D5-CB3F-4387-BFDA-1594D2F86873}"/>
              </a:ext>
            </a:extLst>
          </p:cNvPr>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BE7E183-5BC8-4717-9291-CF14500B5EFB}" type="slidenum">
              <a:rPr lang="en-US" altLang="en-US" smtClean="0">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79794D5-AF37-4F59-BFDD-8EEBB2E0C6A6}"/>
              </a:ext>
            </a:extLst>
          </p:cNvPr>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4F18B9D-2335-44D8-AA35-16A84C4CBFB7}"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BD340DF-C638-467F-9DA9-1D74923C9CEE}"/>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EC3B2B0-2EFC-46DD-92A8-9A4B472B8E97}"/>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GA EL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DB0220F-1733-4D4B-8EA3-1D79BEEC878F}"/>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868B880-196D-4BE3-8704-4FDD2703505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7F83D5F0-9078-4E92-B390-D23403F5E9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5E39D9E2-6A0E-4C62-A137-AC715E817359}" type="slidenum">
              <a:rPr lang="en-GB" altLang="en-US">
                <a:latin typeface="Arial" panose="020B0604020202020204" pitchFamily="34" charset="0"/>
              </a:rPr>
              <a:pPr/>
              <a:t>13</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14</a:t>
            </a:fld>
            <a:endParaRPr lang="en-GB" altLang="en-US">
              <a:latin typeface="Arial" panose="020B0604020202020204" pitchFamily="34" charset="0"/>
            </a:endParaRPr>
          </a:p>
        </p:txBody>
      </p:sp>
    </p:spTree>
    <p:extLst>
      <p:ext uri="{BB962C8B-B14F-4D97-AF65-F5344CB8AC3E}">
        <p14:creationId xmlns:p14="http://schemas.microsoft.com/office/powerpoint/2010/main" val="43708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B753C38-A647-4543-8647-4DED3F2FEFBA}"/>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1AA67F87-0C60-4A1A-BA79-4C466FD7DEC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00BC9BBC-9E20-4CF2-BE89-8A32EA7E0E9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3FFBB6F-414D-493F-B1B0-EB63B4D23D53}" type="slidenum">
              <a:rPr lang="en-GB" altLang="en-US">
                <a:latin typeface="Arial" panose="020B0604020202020204" pitchFamily="34" charset="0"/>
              </a:rPr>
              <a:pPr/>
              <a:t>15</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2FDEC1-B437-41FF-BFE3-88388A090F76}"/>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6417386-BBBE-40B4-AF09-544308AE6E7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AC68603B-8773-4C71-991E-C0760C92222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4DFC9E2-1C8E-437D-A782-7B5FDCF33EA3}" type="slidenum">
              <a:rPr lang="en-GB" altLang="en-US">
                <a:latin typeface="Arial" panose="020B0604020202020204" pitchFamily="34" charset="0"/>
              </a:rPr>
              <a:pPr/>
              <a:t>16</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1903C4A-48DA-4A81-81A6-F586977358BC}" type="slidenum">
              <a:rPr lang="en-US" altLang="en-US" smtClean="0"/>
              <a:pPr>
                <a:defRPr/>
              </a:pPr>
              <a:t>17</a:t>
            </a:fld>
            <a:endParaRPr lang="en-US" altLang="en-US"/>
          </a:p>
        </p:txBody>
      </p:sp>
    </p:spTree>
    <p:extLst>
      <p:ext uri="{BB962C8B-B14F-4D97-AF65-F5344CB8AC3E}">
        <p14:creationId xmlns:p14="http://schemas.microsoft.com/office/powerpoint/2010/main" val="131064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04184B8-EA08-404E-A2E0-18CF52EDB022}"/>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a:extLst>
              <a:ext uri="{FF2B5EF4-FFF2-40B4-BE49-F238E27FC236}">
                <a16:creationId xmlns:a16="http://schemas.microsoft.com/office/drawing/2014/main" id="{F02F846D-F961-40C4-9BDF-ED22CA975DD1}"/>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A95277A9-DEF9-485F-8EEC-DD20AAE30736}"/>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47D4E120-7C5C-480C-9252-45A4C0992430}"/>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5EE4A4A5-7262-4D11-8F6C-2745E76AC0FF}"/>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C153C79B-A9B4-411C-AD41-F5B26C877EB3}"/>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a:extLst>
                <a:ext uri="{FF2B5EF4-FFF2-40B4-BE49-F238E27FC236}">
                  <a16:creationId xmlns:a16="http://schemas.microsoft.com/office/drawing/2014/main" id="{2A8DB9C2-64ED-456A-8AF0-CF804A6363CF}"/>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a:extLst>
              <a:ext uri="{FF2B5EF4-FFF2-40B4-BE49-F238E27FC236}">
                <a16:creationId xmlns:a16="http://schemas.microsoft.com/office/drawing/2014/main" id="{EDA200CE-AE4B-4FB6-A6D0-8E425C798358}"/>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F7267B69-BD44-4EFF-B2C0-C3E5BCC5D15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3CEC914A-887C-461B-98EE-66145D2A42BD}"/>
              </a:ext>
            </a:extLst>
          </p:cNvPr>
          <p:cNvSpPr>
            <a:spLocks noGrp="1"/>
          </p:cNvSpPr>
          <p:nvPr>
            <p:ph type="sldNum" sz="quarter" idx="12"/>
          </p:nvPr>
        </p:nvSpPr>
        <p:spPr/>
        <p:txBody>
          <a:bodyPr/>
          <a:lstStyle>
            <a:lvl1pPr>
              <a:defRPr smtClean="0"/>
            </a:lvl1pPr>
          </a:lstStyle>
          <a:p>
            <a:pPr>
              <a:defRPr/>
            </a:pPr>
            <a:fld id="{AAF888F6-F920-4DCC-9447-A24A7A3B3BE2}" type="slidenum">
              <a:rPr lang="en-US" altLang="en-US"/>
              <a:pPr>
                <a:defRPr/>
              </a:pPr>
              <a:t>‹#›</a:t>
            </a:fld>
            <a:endParaRPr lang="en-US" altLang="en-US"/>
          </a:p>
        </p:txBody>
      </p:sp>
    </p:spTree>
    <p:extLst>
      <p:ext uri="{BB962C8B-B14F-4D97-AF65-F5344CB8AC3E}">
        <p14:creationId xmlns:p14="http://schemas.microsoft.com/office/powerpoint/2010/main" val="94302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B4AF-D638-4752-A5AB-7FBC7190BA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1D9152-2E41-4010-BE62-8A3695D22D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A1D0F-C056-410C-89D8-72267E1B5A76}"/>
              </a:ext>
            </a:extLst>
          </p:cNvPr>
          <p:cNvSpPr>
            <a:spLocks noGrp="1"/>
          </p:cNvSpPr>
          <p:nvPr>
            <p:ph type="sldNum" sz="quarter" idx="12"/>
          </p:nvPr>
        </p:nvSpPr>
        <p:spPr/>
        <p:txBody>
          <a:bodyPr/>
          <a:lstStyle>
            <a:lvl1pPr>
              <a:defRPr/>
            </a:lvl1pPr>
          </a:lstStyle>
          <a:p>
            <a:pPr>
              <a:defRPr/>
            </a:pPr>
            <a:fld id="{080E768D-71C3-417E-A6FF-781D1F97C6F9}" type="slidenum">
              <a:rPr lang="en-US" altLang="en-US"/>
              <a:pPr>
                <a:defRPr/>
              </a:pPr>
              <a:t>‹#›</a:t>
            </a:fld>
            <a:endParaRPr lang="en-US" altLang="en-US"/>
          </a:p>
        </p:txBody>
      </p:sp>
    </p:spTree>
    <p:extLst>
      <p:ext uri="{BB962C8B-B14F-4D97-AF65-F5344CB8AC3E}">
        <p14:creationId xmlns:p14="http://schemas.microsoft.com/office/powerpoint/2010/main" val="283067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C4D5CC4C-4167-4F13-9DEA-879374CEAD9E}"/>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a:extLst>
              <a:ext uri="{FF2B5EF4-FFF2-40B4-BE49-F238E27FC236}">
                <a16:creationId xmlns:a16="http://schemas.microsoft.com/office/drawing/2014/main" id="{B9A651BD-F3D3-4F7E-94B7-72EC01BCF5D1}"/>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11F77885-9B34-4FEA-AAB0-CB7FA0706B9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a:extLst>
                <a:ext uri="{FF2B5EF4-FFF2-40B4-BE49-F238E27FC236}">
                  <a16:creationId xmlns:a16="http://schemas.microsoft.com/office/drawing/2014/main" id="{6A79EF5A-0EBC-42B0-B538-79E60FFB4298}"/>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a:extLst>
                <a:ext uri="{FF2B5EF4-FFF2-40B4-BE49-F238E27FC236}">
                  <a16:creationId xmlns:a16="http://schemas.microsoft.com/office/drawing/2014/main" id="{45A2C64D-7F6F-4D69-879F-4B19EC000186}"/>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a:extLst>
                <a:ext uri="{FF2B5EF4-FFF2-40B4-BE49-F238E27FC236}">
                  <a16:creationId xmlns:a16="http://schemas.microsoft.com/office/drawing/2014/main" id="{F5AA3AF1-8A99-4AA4-B6B3-59F04B0F96F1}"/>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a:extLst>
                <a:ext uri="{FF2B5EF4-FFF2-40B4-BE49-F238E27FC236}">
                  <a16:creationId xmlns:a16="http://schemas.microsoft.com/office/drawing/2014/main" id="{4D776F83-0A31-41CA-BA6B-07509B545FA9}"/>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BD5ADB7-8C80-4884-9AC1-FE5D03576715}"/>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E9176769-1BF3-4B97-8914-931ED8ADC2FF}"/>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B04B2A7-9F16-4DDF-AE07-62840A3B7A2C}"/>
              </a:ext>
            </a:extLst>
          </p:cNvPr>
          <p:cNvSpPr>
            <a:spLocks noGrp="1"/>
          </p:cNvSpPr>
          <p:nvPr>
            <p:ph type="sldNum" sz="quarter" idx="12"/>
          </p:nvPr>
        </p:nvSpPr>
        <p:spPr/>
        <p:txBody>
          <a:bodyPr/>
          <a:lstStyle>
            <a:lvl1pPr>
              <a:defRPr smtClean="0"/>
            </a:lvl1pPr>
          </a:lstStyle>
          <a:p>
            <a:pPr>
              <a:defRPr/>
            </a:pPr>
            <a:fld id="{8F84F731-1DE4-4A5E-B830-54E55394788A}" type="slidenum">
              <a:rPr lang="en-US" altLang="en-US"/>
              <a:pPr>
                <a:defRPr/>
              </a:pPr>
              <a:t>‹#›</a:t>
            </a:fld>
            <a:endParaRPr lang="en-US" altLang="en-US"/>
          </a:p>
        </p:txBody>
      </p:sp>
    </p:spTree>
    <p:extLst>
      <p:ext uri="{BB962C8B-B14F-4D97-AF65-F5344CB8AC3E}">
        <p14:creationId xmlns:p14="http://schemas.microsoft.com/office/powerpoint/2010/main" val="376128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4ADCDB4-8BA1-490B-ADC3-DECFA92658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5FD2838-476C-4559-BB4D-7949CFEEC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77F05-C735-4880-B714-C791B1931251}"/>
              </a:ext>
            </a:extLst>
          </p:cNvPr>
          <p:cNvSpPr>
            <a:spLocks noGrp="1"/>
          </p:cNvSpPr>
          <p:nvPr>
            <p:ph type="sldNum" sz="quarter" idx="12"/>
          </p:nvPr>
        </p:nvSpPr>
        <p:spPr/>
        <p:txBody>
          <a:bodyPr/>
          <a:lstStyle>
            <a:lvl1pPr>
              <a:defRPr/>
            </a:lvl1pPr>
          </a:lstStyle>
          <a:p>
            <a:pPr>
              <a:defRPr/>
            </a:pPr>
            <a:fld id="{E9BBCC92-8554-464C-9E8A-1889D6820283}" type="slidenum">
              <a:rPr lang="en-US" altLang="en-US"/>
              <a:pPr>
                <a:defRPr/>
              </a:pPr>
              <a:t>‹#›</a:t>
            </a:fld>
            <a:endParaRPr lang="en-US" altLang="en-US"/>
          </a:p>
        </p:txBody>
      </p:sp>
    </p:spTree>
    <p:extLst>
      <p:ext uri="{BB962C8B-B14F-4D97-AF65-F5344CB8AC3E}">
        <p14:creationId xmlns:p14="http://schemas.microsoft.com/office/powerpoint/2010/main" val="255032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4">
            <a:extLst>
              <a:ext uri="{FF2B5EF4-FFF2-40B4-BE49-F238E27FC236}">
                <a16:creationId xmlns:a16="http://schemas.microsoft.com/office/drawing/2014/main" id="{2E3368AA-DEFE-41FA-B64F-09D1879AE7FE}"/>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a:extLst>
              <a:ext uri="{FF2B5EF4-FFF2-40B4-BE49-F238E27FC236}">
                <a16:creationId xmlns:a16="http://schemas.microsoft.com/office/drawing/2014/main" id="{E434098B-AFC4-4227-9655-D4C215EAC6CD}"/>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a:extLst>
              <a:ext uri="{FF2B5EF4-FFF2-40B4-BE49-F238E27FC236}">
                <a16:creationId xmlns:a16="http://schemas.microsoft.com/office/drawing/2014/main" id="{46C11724-FCAA-4EC0-898E-E5DE3BAAB404}"/>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a:extLst>
              <a:ext uri="{FF2B5EF4-FFF2-40B4-BE49-F238E27FC236}">
                <a16:creationId xmlns:a16="http://schemas.microsoft.com/office/drawing/2014/main" id="{77025CA1-AD92-4B18-9560-D6BD7AACF8B8}"/>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a:extLst>
              <a:ext uri="{FF2B5EF4-FFF2-40B4-BE49-F238E27FC236}">
                <a16:creationId xmlns:a16="http://schemas.microsoft.com/office/drawing/2014/main" id="{579B90CB-C379-4430-B008-D781E4E19A66}"/>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a:extLst>
              <a:ext uri="{FF2B5EF4-FFF2-40B4-BE49-F238E27FC236}">
                <a16:creationId xmlns:a16="http://schemas.microsoft.com/office/drawing/2014/main" id="{C9D2C4D4-4BF7-4C93-8C83-09E5FA1B4198}"/>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1663CBD0-FF23-41AF-A139-F979955D4D40}"/>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E835E20B-41E4-4B31-9269-7987564ABCBF}"/>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5FE90EC-628E-4718-ACAF-05B13B5DF66E}"/>
              </a:ext>
            </a:extLst>
          </p:cNvPr>
          <p:cNvSpPr>
            <a:spLocks noGrp="1"/>
          </p:cNvSpPr>
          <p:nvPr>
            <p:ph type="sldNum" sz="quarter" idx="12"/>
          </p:nvPr>
        </p:nvSpPr>
        <p:spPr/>
        <p:txBody>
          <a:bodyPr/>
          <a:lstStyle>
            <a:lvl1pPr>
              <a:defRPr smtClean="0"/>
            </a:lvl1pPr>
          </a:lstStyle>
          <a:p>
            <a:pPr>
              <a:defRPr/>
            </a:pPr>
            <a:fld id="{773F846F-ADB4-406B-949F-D7D3AB0FFA73}" type="slidenum">
              <a:rPr lang="en-US" altLang="en-US"/>
              <a:pPr>
                <a:defRPr/>
              </a:pPr>
              <a:t>‹#›</a:t>
            </a:fld>
            <a:endParaRPr lang="en-US" altLang="en-US"/>
          </a:p>
        </p:txBody>
      </p:sp>
    </p:spTree>
    <p:extLst>
      <p:ext uri="{BB962C8B-B14F-4D97-AF65-F5344CB8AC3E}">
        <p14:creationId xmlns:p14="http://schemas.microsoft.com/office/powerpoint/2010/main" val="247441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3B2572-1380-4A5A-AD6A-34F2DC41737B}"/>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39BFB9-FD6B-4331-83ED-150D75180121}"/>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AB51F-4133-4FE2-852C-4BE95DE16241}"/>
              </a:ext>
            </a:extLst>
          </p:cNvPr>
          <p:cNvSpPr>
            <a:spLocks noGrp="1"/>
          </p:cNvSpPr>
          <p:nvPr>
            <p:ph type="sldNum" sz="quarter" idx="17"/>
          </p:nvPr>
        </p:nvSpPr>
        <p:spPr/>
        <p:txBody>
          <a:bodyPr/>
          <a:lstStyle>
            <a:lvl1pPr>
              <a:defRPr/>
            </a:lvl1pPr>
          </a:lstStyle>
          <a:p>
            <a:pPr>
              <a:defRPr/>
            </a:pPr>
            <a:fld id="{F6F6B59C-791B-48A7-9D66-88000BE1584C}" type="slidenum">
              <a:rPr lang="en-US" altLang="en-US"/>
              <a:pPr>
                <a:defRPr/>
              </a:pPr>
              <a:t>‹#›</a:t>
            </a:fld>
            <a:endParaRPr lang="en-US" altLang="en-US"/>
          </a:p>
        </p:txBody>
      </p:sp>
    </p:spTree>
    <p:extLst>
      <p:ext uri="{BB962C8B-B14F-4D97-AF65-F5344CB8AC3E}">
        <p14:creationId xmlns:p14="http://schemas.microsoft.com/office/powerpoint/2010/main" val="297154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F771D24-2931-43FE-8933-CC045C35644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B42DEA3-F0F6-443A-9E5B-8DF572A409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F0E6E-8EA4-433B-B587-DCC05B578DCD}"/>
              </a:ext>
            </a:extLst>
          </p:cNvPr>
          <p:cNvSpPr>
            <a:spLocks noGrp="1"/>
          </p:cNvSpPr>
          <p:nvPr>
            <p:ph type="sldNum" sz="quarter" idx="12"/>
          </p:nvPr>
        </p:nvSpPr>
        <p:spPr/>
        <p:txBody>
          <a:bodyPr/>
          <a:lstStyle>
            <a:lvl1pPr>
              <a:defRPr/>
            </a:lvl1pPr>
          </a:lstStyle>
          <a:p>
            <a:pPr>
              <a:defRPr/>
            </a:pPr>
            <a:fld id="{9549A3A9-C83D-4861-8EF9-215DE213AA63}" type="slidenum">
              <a:rPr lang="en-US" altLang="en-US"/>
              <a:pPr>
                <a:defRPr/>
              </a:pPr>
              <a:t>‹#›</a:t>
            </a:fld>
            <a:endParaRPr lang="en-US" altLang="en-US"/>
          </a:p>
        </p:txBody>
      </p:sp>
    </p:spTree>
    <p:extLst>
      <p:ext uri="{BB962C8B-B14F-4D97-AF65-F5344CB8AC3E}">
        <p14:creationId xmlns:p14="http://schemas.microsoft.com/office/powerpoint/2010/main" val="393046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3ADB9D-8D57-4E9D-8786-88245330F8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657444-0B55-44C0-B684-38941663CF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ECA757-5795-46A5-B0AE-12BE24612FC1}"/>
              </a:ext>
            </a:extLst>
          </p:cNvPr>
          <p:cNvSpPr>
            <a:spLocks noGrp="1"/>
          </p:cNvSpPr>
          <p:nvPr>
            <p:ph type="sldNum" sz="quarter" idx="12"/>
          </p:nvPr>
        </p:nvSpPr>
        <p:spPr/>
        <p:txBody>
          <a:bodyPr/>
          <a:lstStyle>
            <a:lvl1pPr>
              <a:defRPr/>
            </a:lvl1pPr>
          </a:lstStyle>
          <a:p>
            <a:pPr>
              <a:defRPr/>
            </a:pPr>
            <a:fld id="{3246826A-ACAC-4724-AC97-3FC34C959556}" type="slidenum">
              <a:rPr lang="en-US" altLang="en-US"/>
              <a:pPr>
                <a:defRPr/>
              </a:pPr>
              <a:t>‹#›</a:t>
            </a:fld>
            <a:endParaRPr lang="en-US" altLang="en-US"/>
          </a:p>
        </p:txBody>
      </p:sp>
    </p:spTree>
    <p:extLst>
      <p:ext uri="{BB962C8B-B14F-4D97-AF65-F5344CB8AC3E}">
        <p14:creationId xmlns:p14="http://schemas.microsoft.com/office/powerpoint/2010/main" val="26900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F2E9799A-DD03-41AF-AD07-50E2D42BBA2C}"/>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a:extLst>
              <a:ext uri="{FF2B5EF4-FFF2-40B4-BE49-F238E27FC236}">
                <a16:creationId xmlns:a16="http://schemas.microsoft.com/office/drawing/2014/main" id="{E9852850-E3C1-41BC-B9CA-F2B15C0389E6}"/>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55CD88AF-337D-4F00-A6AB-A6079D428B15}"/>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a:extLst>
                <a:ext uri="{FF2B5EF4-FFF2-40B4-BE49-F238E27FC236}">
                  <a16:creationId xmlns:a16="http://schemas.microsoft.com/office/drawing/2014/main" id="{B1ADEABC-6BAF-4BBB-A533-560FF1502AA6}"/>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a:extLst>
                <a:ext uri="{FF2B5EF4-FFF2-40B4-BE49-F238E27FC236}">
                  <a16:creationId xmlns:a16="http://schemas.microsoft.com/office/drawing/2014/main" id="{5AF0D4C8-8D2F-44CC-A2F0-BA203D1098E0}"/>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a:extLst>
                <a:ext uri="{FF2B5EF4-FFF2-40B4-BE49-F238E27FC236}">
                  <a16:creationId xmlns:a16="http://schemas.microsoft.com/office/drawing/2014/main" id="{23E74256-C449-4E2A-965C-12E683155057}"/>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a:extLst>
                <a:ext uri="{FF2B5EF4-FFF2-40B4-BE49-F238E27FC236}">
                  <a16:creationId xmlns:a16="http://schemas.microsoft.com/office/drawing/2014/main" id="{1859B42A-368C-4341-A358-474B4D74D5E8}"/>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a:extLst>
              <a:ext uri="{FF2B5EF4-FFF2-40B4-BE49-F238E27FC236}">
                <a16:creationId xmlns:a16="http://schemas.microsoft.com/office/drawing/2014/main" id="{6452AAE3-8C5F-4E4B-9CDC-D4CEA7FA8CA2}"/>
              </a:ext>
            </a:extLst>
          </p:cNvPr>
          <p:cNvSpPr>
            <a:spLocks noGrp="1"/>
          </p:cNvSpPr>
          <p:nvPr>
            <p:ph type="dt" sz="half" idx="10"/>
          </p:nvPr>
        </p:nvSpPr>
        <p:spPr/>
        <p:txBody>
          <a:bodyPr/>
          <a:lstStyle>
            <a:lvl1pPr>
              <a:defRPr/>
            </a:lvl1pPr>
          </a:lstStyle>
          <a:p>
            <a:pPr>
              <a:defRPr/>
            </a:pPr>
            <a:endParaRPr lang="en-US"/>
          </a:p>
        </p:txBody>
      </p:sp>
      <p:sp>
        <p:nvSpPr>
          <p:cNvPr id="10" name="Footer Placeholder 2">
            <a:extLst>
              <a:ext uri="{FF2B5EF4-FFF2-40B4-BE49-F238E27FC236}">
                <a16:creationId xmlns:a16="http://schemas.microsoft.com/office/drawing/2014/main" id="{9F0E832B-ABC2-47A6-B044-E63CEE50DAF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3">
            <a:extLst>
              <a:ext uri="{FF2B5EF4-FFF2-40B4-BE49-F238E27FC236}">
                <a16:creationId xmlns:a16="http://schemas.microsoft.com/office/drawing/2014/main" id="{EC516775-AE49-470B-B0EC-B52BDCB74909}"/>
              </a:ext>
            </a:extLst>
          </p:cNvPr>
          <p:cNvSpPr>
            <a:spLocks noGrp="1"/>
          </p:cNvSpPr>
          <p:nvPr>
            <p:ph type="sldNum" sz="quarter" idx="12"/>
          </p:nvPr>
        </p:nvSpPr>
        <p:spPr/>
        <p:txBody>
          <a:bodyPr/>
          <a:lstStyle>
            <a:lvl1pPr>
              <a:defRPr smtClean="0"/>
            </a:lvl1pPr>
          </a:lstStyle>
          <a:p>
            <a:pPr>
              <a:defRPr/>
            </a:pPr>
            <a:fld id="{5D0A80F0-320C-4A7E-8AD2-A1FF5E6C4260}" type="slidenum">
              <a:rPr lang="en-US" altLang="en-US"/>
              <a:pPr>
                <a:defRPr/>
              </a:pPr>
              <a:t>‹#›</a:t>
            </a:fld>
            <a:endParaRPr lang="en-US" altLang="en-US"/>
          </a:p>
        </p:txBody>
      </p:sp>
    </p:spTree>
    <p:extLst>
      <p:ext uri="{BB962C8B-B14F-4D97-AF65-F5344CB8AC3E}">
        <p14:creationId xmlns:p14="http://schemas.microsoft.com/office/powerpoint/2010/main" val="78653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E3570E7C-B8B4-46B2-AAE7-65A0ABA6A44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a:extLst>
              <a:ext uri="{FF2B5EF4-FFF2-40B4-BE49-F238E27FC236}">
                <a16:creationId xmlns:a16="http://schemas.microsoft.com/office/drawing/2014/main" id="{41BC8D25-5864-49AF-AEAD-255CF1F93687}"/>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4727B9FE-D631-4E12-A034-1A79599B5934}"/>
                </a:ext>
              </a:extLst>
            </p:cNvPr>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F25286F7-74C0-497C-ADAC-2EA3BFA4E433}"/>
                </a:ext>
              </a:extLst>
            </p:cNvPr>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569C5B0A-E86F-464F-99BE-B49322548AB5}"/>
                </a:ext>
              </a:extLst>
            </p:cNvPr>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856B51B-4BC9-4336-B437-5CB73D46D380}"/>
                </a:ext>
              </a:extLst>
            </p:cNvPr>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a:extLst>
                <a:ext uri="{FF2B5EF4-FFF2-40B4-BE49-F238E27FC236}">
                  <a16:creationId xmlns:a16="http://schemas.microsoft.com/office/drawing/2014/main" id="{27A3FE90-D459-4CD9-8AB7-C662D3ECC375}"/>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a:extLst>
              <a:ext uri="{FF2B5EF4-FFF2-40B4-BE49-F238E27FC236}">
                <a16:creationId xmlns:a16="http://schemas.microsoft.com/office/drawing/2014/main" id="{A32B4AED-08A9-4CB7-839D-EE2D7DC63561}"/>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4E2757B-4BFD-45B9-BEF6-EAA31E44F76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6A96FA-BE50-43F5-85F5-B7C72129CCE6}"/>
              </a:ext>
            </a:extLst>
          </p:cNvPr>
          <p:cNvSpPr>
            <a:spLocks noGrp="1"/>
          </p:cNvSpPr>
          <p:nvPr>
            <p:ph type="sldNum" sz="quarter" idx="12"/>
          </p:nvPr>
        </p:nvSpPr>
        <p:spPr/>
        <p:txBody>
          <a:bodyPr/>
          <a:lstStyle>
            <a:lvl1pPr>
              <a:defRPr smtClean="0"/>
            </a:lvl1pPr>
          </a:lstStyle>
          <a:p>
            <a:pPr>
              <a:defRPr/>
            </a:pPr>
            <a:fld id="{304F29FC-D375-4F6A-8C79-ED43D7BC935B}" type="slidenum">
              <a:rPr lang="en-US" altLang="en-US"/>
              <a:pPr>
                <a:defRPr/>
              </a:pPr>
              <a:t>‹#›</a:t>
            </a:fld>
            <a:endParaRPr lang="en-US" altLang="en-US"/>
          </a:p>
        </p:txBody>
      </p:sp>
    </p:spTree>
    <p:extLst>
      <p:ext uri="{BB962C8B-B14F-4D97-AF65-F5344CB8AC3E}">
        <p14:creationId xmlns:p14="http://schemas.microsoft.com/office/powerpoint/2010/main" val="334698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655FF3C9-CAE7-418B-99A3-BEC4817EF341}"/>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a:extLst>
              <a:ext uri="{FF2B5EF4-FFF2-40B4-BE49-F238E27FC236}">
                <a16:creationId xmlns:a16="http://schemas.microsoft.com/office/drawing/2014/main" id="{86A53075-3106-4A79-83C2-D21BC4312008}"/>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670FBE65-8A2E-4A83-B184-A98606595494}"/>
                </a:ext>
              </a:extLst>
            </p:cNvPr>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a:extLst>
                <a:ext uri="{FF2B5EF4-FFF2-40B4-BE49-F238E27FC236}">
                  <a16:creationId xmlns:a16="http://schemas.microsoft.com/office/drawing/2014/main" id="{534B8934-8227-437F-A725-3A822CE62A0D}"/>
                </a:ext>
              </a:extLst>
            </p:cNvPr>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a:extLst>
                <a:ext uri="{FF2B5EF4-FFF2-40B4-BE49-F238E27FC236}">
                  <a16:creationId xmlns:a16="http://schemas.microsoft.com/office/drawing/2014/main" id="{322E4D8D-6791-4798-AA23-FE92426B86B6}"/>
                </a:ext>
              </a:extLst>
            </p:cNvPr>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a:extLst>
                <a:ext uri="{FF2B5EF4-FFF2-40B4-BE49-F238E27FC236}">
                  <a16:creationId xmlns:a16="http://schemas.microsoft.com/office/drawing/2014/main" id="{16CE712F-1A4B-4D2A-A2FE-9688798B5F79}"/>
                </a:ext>
              </a:extLst>
            </p:cNvPr>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a:extLst>
                <a:ext uri="{FF2B5EF4-FFF2-40B4-BE49-F238E27FC236}">
                  <a16:creationId xmlns:a16="http://schemas.microsoft.com/office/drawing/2014/main" id="{F6171935-1F82-4DEB-846B-2F9778823506}"/>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a:extLst>
              <a:ext uri="{FF2B5EF4-FFF2-40B4-BE49-F238E27FC236}">
                <a16:creationId xmlns:a16="http://schemas.microsoft.com/office/drawing/2014/main" id="{C05E5DBD-3CE8-4E18-9C27-9361FEB76A03}"/>
              </a:ext>
            </a:extLst>
          </p:cNvPr>
          <p:cNvSpPr>
            <a:spLocks noGrp="1"/>
          </p:cNvSpPr>
          <p:nvPr>
            <p:ph type="dt" sz="half" idx="10"/>
          </p:nvPr>
        </p:nvSpPr>
        <p:spPr/>
        <p:txBody>
          <a:bodyPr/>
          <a:lstStyle>
            <a:lvl1pPr>
              <a:defRPr/>
            </a:lvl1pPr>
          </a:lstStyle>
          <a:p>
            <a:pPr>
              <a:defRPr/>
            </a:pPr>
            <a:endParaRPr lang="en-US"/>
          </a:p>
        </p:txBody>
      </p:sp>
      <p:sp>
        <p:nvSpPr>
          <p:cNvPr id="13" name="Footer Placeholder 5">
            <a:extLst>
              <a:ext uri="{FF2B5EF4-FFF2-40B4-BE49-F238E27FC236}">
                <a16:creationId xmlns:a16="http://schemas.microsoft.com/office/drawing/2014/main" id="{EC7FCC2B-1561-4F5D-BA93-FF7F16818729}"/>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D1D08536-BFE0-422A-B043-83E08CF7F38E}"/>
              </a:ext>
            </a:extLst>
          </p:cNvPr>
          <p:cNvSpPr>
            <a:spLocks noGrp="1"/>
          </p:cNvSpPr>
          <p:nvPr>
            <p:ph type="sldNum" sz="quarter" idx="12"/>
          </p:nvPr>
        </p:nvSpPr>
        <p:spPr/>
        <p:txBody>
          <a:bodyPr/>
          <a:lstStyle>
            <a:lvl1pPr>
              <a:defRPr smtClean="0"/>
            </a:lvl1pPr>
          </a:lstStyle>
          <a:p>
            <a:pPr>
              <a:defRPr/>
            </a:pPr>
            <a:fld id="{5394C9FA-6DF9-4355-BC8E-635F298B8CCE}" type="slidenum">
              <a:rPr lang="en-US" altLang="en-US"/>
              <a:pPr>
                <a:defRPr/>
              </a:pPr>
              <a:t>‹#›</a:t>
            </a:fld>
            <a:endParaRPr lang="en-US" altLang="en-US"/>
          </a:p>
        </p:txBody>
      </p:sp>
    </p:spTree>
    <p:extLst>
      <p:ext uri="{BB962C8B-B14F-4D97-AF65-F5344CB8AC3E}">
        <p14:creationId xmlns:p14="http://schemas.microsoft.com/office/powerpoint/2010/main" val="223369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C1EE124-E15C-4D4F-8C93-99A8D1D840F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a:extLst>
              <a:ext uri="{FF2B5EF4-FFF2-40B4-BE49-F238E27FC236}">
                <a16:creationId xmlns:a16="http://schemas.microsoft.com/office/drawing/2014/main" id="{E8991745-202D-405E-93A0-EC8AD50BA4E6}"/>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3318AE66-EA74-4261-8D9B-2BC151C2F25A}"/>
                </a:ext>
              </a:extLst>
            </p:cNvPr>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a:extLst>
                <a:ext uri="{FF2B5EF4-FFF2-40B4-BE49-F238E27FC236}">
                  <a16:creationId xmlns:a16="http://schemas.microsoft.com/office/drawing/2014/main" id="{8A756813-093D-44A8-828A-0A6451077433}"/>
                </a:ext>
              </a:extLst>
            </p:cNvPr>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a:extLst>
                <a:ext uri="{FF2B5EF4-FFF2-40B4-BE49-F238E27FC236}">
                  <a16:creationId xmlns:a16="http://schemas.microsoft.com/office/drawing/2014/main" id="{BB557CD7-4C60-42A1-9809-D10647F3B254}"/>
                </a:ext>
              </a:extLst>
            </p:cNvPr>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a:extLst>
                <a:ext uri="{FF2B5EF4-FFF2-40B4-BE49-F238E27FC236}">
                  <a16:creationId xmlns:a16="http://schemas.microsoft.com/office/drawing/2014/main" id="{25F94B98-AD11-4340-AC8F-BEB01B4747F0}"/>
                </a:ext>
              </a:extLst>
            </p:cNvPr>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a:extLst>
                <a:ext uri="{FF2B5EF4-FFF2-40B4-BE49-F238E27FC236}">
                  <a16:creationId xmlns:a16="http://schemas.microsoft.com/office/drawing/2014/main" id="{D5C7625D-8786-4B16-8DDC-70410CDE9939}"/>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Placeholder 1">
            <a:extLst>
              <a:ext uri="{FF2B5EF4-FFF2-40B4-BE49-F238E27FC236}">
                <a16:creationId xmlns:a16="http://schemas.microsoft.com/office/drawing/2014/main" id="{15750CD4-FC00-48A9-87E2-0E7EB5B32D2B}"/>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a:extLst>
              <a:ext uri="{FF2B5EF4-FFF2-40B4-BE49-F238E27FC236}">
                <a16:creationId xmlns:a16="http://schemas.microsoft.com/office/drawing/2014/main" id="{AAA166D2-AD6F-4A40-BABE-E84CD1529537}"/>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p>
        </p:txBody>
      </p:sp>
      <p:sp>
        <p:nvSpPr>
          <p:cNvPr id="5" name="Footer Placeholder 4">
            <a:extLst>
              <a:ext uri="{FF2B5EF4-FFF2-40B4-BE49-F238E27FC236}">
                <a16:creationId xmlns:a16="http://schemas.microsoft.com/office/drawing/2014/main" id="{04DBDD6C-4C04-4CB9-B2B7-EBD1D2574257}"/>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p>
        </p:txBody>
      </p:sp>
      <p:sp>
        <p:nvSpPr>
          <p:cNvPr id="6" name="Slide Number Placeholder 5">
            <a:extLst>
              <a:ext uri="{FF2B5EF4-FFF2-40B4-BE49-F238E27FC236}">
                <a16:creationId xmlns:a16="http://schemas.microsoft.com/office/drawing/2014/main" id="{9A8736C9-A218-4E20-8A7E-0EE3F1F811D8}"/>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chemeClr val="tx2"/>
                </a:solidFill>
              </a:defRPr>
            </a:lvl1pPr>
          </a:lstStyle>
          <a:p>
            <a:pPr>
              <a:defRPr/>
            </a:pPr>
            <a:fld id="{2934332D-97A8-4956-B349-179504549DA2}" type="slidenum">
              <a:rPr lang="en-US" altLang="en-US"/>
              <a:pPr>
                <a:defRPr/>
              </a:pPr>
              <a:t>‹#›</a:t>
            </a:fld>
            <a:endParaRPr lang="en-US" altLang="en-US"/>
          </a:p>
        </p:txBody>
      </p:sp>
      <p:sp>
        <p:nvSpPr>
          <p:cNvPr id="3" name="Text Placeholder 2">
            <a:extLst>
              <a:ext uri="{FF2B5EF4-FFF2-40B4-BE49-F238E27FC236}">
                <a16:creationId xmlns:a16="http://schemas.microsoft.com/office/drawing/2014/main" id="{A3BCD433-F253-418C-850E-A5B75DAF86AE}"/>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51" r:id="rId1"/>
    <p:sldLayoutId id="2147484346" r:id="rId2"/>
    <p:sldLayoutId id="2147484352" r:id="rId3"/>
    <p:sldLayoutId id="2147484347" r:id="rId4"/>
    <p:sldLayoutId id="2147484348" r:id="rId5"/>
    <p:sldLayoutId id="2147484349" r:id="rId6"/>
    <p:sldLayoutId id="2147484353" r:id="rId7"/>
    <p:sldLayoutId id="2147484354" r:id="rId8"/>
    <p:sldLayoutId id="2147484355" r:id="rId9"/>
    <p:sldLayoutId id="2147484350" r:id="rId10"/>
    <p:sldLayoutId id="214748435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600">
                                          <p:stCondLst>
                                            <p:cond delay="0"/>
                                          </p:stCondLst>
                                        </p:cTn>
                                        <p:tgtEl>
                                          <p:spTgt spid="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4" presetClass="entr" presetSubtype="1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randombar(horizontal)">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unsford.kent.sch.uk/elephant-class-year-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net-awar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054A22CC-9D7C-4C74-9B08-61A5B30C1933}"/>
              </a:ext>
            </a:extLst>
          </p:cNvPr>
          <p:cNvSpPr>
            <a:spLocks noGrp="1"/>
          </p:cNvSpPr>
          <p:nvPr>
            <p:ph idx="1"/>
          </p:nvPr>
        </p:nvSpPr>
        <p:spPr/>
        <p:txBody>
          <a:bodyPr/>
          <a:lstStyle/>
          <a:p>
            <a:pPr marL="0" indent="0" algn="ctr">
              <a:buFont typeface="Symbol" panose="05050102010706020507" pitchFamily="18" charset="2"/>
              <a:buNone/>
              <a:defRPr/>
            </a:pPr>
            <a:r>
              <a:rPr lang="en-US" altLang="en-US" sz="4400" dirty="0">
                <a:solidFill>
                  <a:schemeClr val="accent1">
                    <a:lumMod val="75000"/>
                  </a:schemeClr>
                </a:solidFill>
              </a:rPr>
              <a:t>Welcome to our school!</a:t>
            </a:r>
          </a:p>
        </p:txBody>
      </p:sp>
      <p:sp>
        <p:nvSpPr>
          <p:cNvPr id="10243" name="Title 2">
            <a:extLst>
              <a:ext uri="{FF2B5EF4-FFF2-40B4-BE49-F238E27FC236}">
                <a16:creationId xmlns:a16="http://schemas.microsoft.com/office/drawing/2014/main" id="{938FDEDB-9B6E-4119-B6C0-2639F65C7E5B}"/>
              </a:ext>
            </a:extLst>
          </p:cNvPr>
          <p:cNvSpPr>
            <a:spLocks noGrp="1"/>
          </p:cNvSpPr>
          <p:nvPr>
            <p:ph type="title"/>
          </p:nvPr>
        </p:nvSpPr>
        <p:spPr/>
        <p:txBody>
          <a:bodyPr/>
          <a:lstStyle/>
          <a:p>
            <a:pPr algn="l"/>
            <a:r>
              <a:rPr lang="en-US" altLang="en-US" i="1" dirty="0">
                <a:solidFill>
                  <a:srgbClr val="FFFF00"/>
                </a:solidFill>
                <a:latin typeface="Calibri Light" panose="020F0302020204030204" pitchFamily="34" charset="0"/>
                <a:ea typeface="Calibri Light" panose="020F0302020204030204" pitchFamily="34" charset="0"/>
                <a:cs typeface="Calibri Light" panose="020F0302020204030204" pitchFamily="34" charset="0"/>
              </a:rPr>
              <a:t>Lunsford Primary School</a:t>
            </a:r>
            <a:endParaRPr lang="en-US" altLang="en-US" i="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44" name="Picture 9" descr="\\Lunsford-Dc01\headteacher$\Pictures\Logo.png">
            <a:extLst>
              <a:ext uri="{FF2B5EF4-FFF2-40B4-BE49-F238E27FC236}">
                <a16:creationId xmlns:a16="http://schemas.microsoft.com/office/drawing/2014/main" id="{F7A5106F-4A01-4E47-AAC7-AA92D2872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88913"/>
            <a:ext cx="1800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id="{0F895FD4-DEDB-4695-9C19-E2ADA4F13A83}"/>
              </a:ext>
            </a:extLst>
          </p:cNvPr>
          <p:cNvPicPr>
            <a:picLocks noChangeAspect="1"/>
          </p:cNvPicPr>
          <p:nvPr/>
        </p:nvPicPr>
        <p:blipFill>
          <a:blip r:embed="rId3">
            <a:extLst>
              <a:ext uri="{28A0092B-C50C-407E-A947-70E740481C1C}">
                <a14:useLocalDpi xmlns:a14="http://schemas.microsoft.com/office/drawing/2010/main" val="0"/>
              </a:ext>
            </a:extLst>
          </a:blip>
          <a:srcRect l="1045" t="18109" r="1492" b="14825"/>
          <a:stretch>
            <a:fillRect/>
          </a:stretch>
        </p:blipFill>
        <p:spPr bwMode="auto">
          <a:xfrm>
            <a:off x="900113" y="2763838"/>
            <a:ext cx="73771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C96F6513-9C9F-43AD-AA7C-1C470F8546A4}"/>
              </a:ext>
            </a:extLst>
          </p:cNvPr>
          <p:cNvSpPr>
            <a:spLocks noGrp="1" noChangeArrowheads="1"/>
          </p:cNvSpPr>
          <p:nvPr>
            <p:ph idx="1"/>
          </p:nvPr>
        </p:nvSpPr>
        <p:spPr>
          <a:xfrm>
            <a:off x="323850" y="2565400"/>
            <a:ext cx="8496300" cy="3560763"/>
          </a:xfrm>
        </p:spPr>
        <p:txBody>
          <a:bodyPr/>
          <a:lstStyle/>
          <a:p>
            <a:pPr eaLnBrk="1" hangingPunct="1">
              <a:lnSpc>
                <a:spcPct val="90000"/>
              </a:lnSpc>
              <a:defRPr/>
            </a:pPr>
            <a:r>
              <a:rPr lang="en-US" altLang="en-US" dirty="0">
                <a:latin typeface="Calibri Light" panose="020F0302020204030204" pitchFamily="34" charset="0"/>
                <a:cs typeface="Calibri Light" panose="020F0302020204030204" pitchFamily="34" charset="0"/>
              </a:rPr>
              <a:t>A  key factor in a child’s success at school is regular and punctual attendance. </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reward good attendance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We will be robust in chasing up poor attendance and children who are persistently late</a:t>
            </a:r>
          </a:p>
          <a:p>
            <a:pPr eaLnBrk="1" hangingPunct="1">
              <a:lnSpc>
                <a:spcPct val="90000"/>
              </a:lnSpc>
              <a:defRPr/>
            </a:pPr>
            <a:r>
              <a:rPr lang="en-GB" altLang="en-US" dirty="0">
                <a:latin typeface="Calibri Light" panose="020F0302020204030204" pitchFamily="34" charset="0"/>
                <a:cs typeface="Calibri Light" panose="020F0302020204030204" pitchFamily="34" charset="0"/>
              </a:rPr>
              <a:t>Term-time holidays will not be authorised unless there</a:t>
            </a:r>
          </a:p>
          <a:p>
            <a:pPr marL="0" indent="0" eaLnBrk="1" hangingPunct="1">
              <a:lnSpc>
                <a:spcPct val="90000"/>
              </a:lnSpc>
              <a:buNone/>
              <a:defRPr/>
            </a:pPr>
            <a:r>
              <a:rPr lang="en-GB" altLang="en-US" dirty="0">
                <a:latin typeface="Calibri Light" panose="020F0302020204030204" pitchFamily="34" charset="0"/>
                <a:cs typeface="Calibri Light" panose="020F0302020204030204" pitchFamily="34" charset="0"/>
              </a:rPr>
              <a:t> are exceptional circumstances </a:t>
            </a:r>
            <a:endParaRPr lang="en-US" altLang="en-US" dirty="0">
              <a:latin typeface="Calibri Light" panose="020F0302020204030204" pitchFamily="34" charset="0"/>
              <a:cs typeface="Calibri Light" panose="020F0302020204030204" pitchFamily="34" charset="0"/>
            </a:endParaRPr>
          </a:p>
          <a:p>
            <a:pPr eaLnBrk="1" hangingPunct="1">
              <a:lnSpc>
                <a:spcPct val="90000"/>
              </a:lnSpc>
              <a:defRPr/>
            </a:pPr>
            <a:endParaRPr lang="en-US" altLang="en-US" dirty="0"/>
          </a:p>
        </p:txBody>
      </p:sp>
      <p:sp>
        <p:nvSpPr>
          <p:cNvPr id="39939" name="Rectangle 2">
            <a:extLst>
              <a:ext uri="{FF2B5EF4-FFF2-40B4-BE49-F238E27FC236}">
                <a16:creationId xmlns:a16="http://schemas.microsoft.com/office/drawing/2014/main" id="{21FEC3EA-A505-4802-99D4-2B78DABFD2A6}"/>
              </a:ext>
            </a:extLst>
          </p:cNvPr>
          <p:cNvSpPr>
            <a:spLocks noGrp="1"/>
          </p:cNvSpPr>
          <p:nvPr>
            <p:ph type="title"/>
          </p:nvPr>
        </p:nvSpPr>
        <p:spPr>
          <a:xfrm>
            <a:off x="611188" y="620713"/>
            <a:ext cx="6870700" cy="828675"/>
          </a:xfrm>
        </p:spPr>
        <p:txBody>
          <a:bodyPr/>
          <a:lstStyle/>
          <a:p>
            <a:pPr eaLnBrk="1" hangingPunct="1"/>
            <a:r>
              <a:rPr lang="en-US" altLang="en-US" i="1">
                <a:solidFill>
                  <a:srgbClr val="FFFF00"/>
                </a:solidFill>
                <a:latin typeface="Calibri Light" panose="020F0302020204030204" pitchFamily="34" charset="0"/>
                <a:cs typeface="Calibri Light" panose="020F0302020204030204" pitchFamily="34" charset="0"/>
              </a:rPr>
              <a:t>Attendance</a:t>
            </a:r>
          </a:p>
        </p:txBody>
      </p:sp>
      <p:pic>
        <p:nvPicPr>
          <p:cNvPr id="39940" name="Picture 6">
            <a:extLst>
              <a:ext uri="{FF2B5EF4-FFF2-40B4-BE49-F238E27FC236}">
                <a16:creationId xmlns:a16="http://schemas.microsoft.com/office/drawing/2014/main" id="{AA1697E2-4336-4C49-AB32-CA65BB191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538" y="476250"/>
            <a:ext cx="12176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2">
            <a:extLst>
              <a:ext uri="{FF2B5EF4-FFF2-40B4-BE49-F238E27FC236}">
                <a16:creationId xmlns:a16="http://schemas.microsoft.com/office/drawing/2014/main" id="{E2A18837-2F2B-430A-AC49-B888BD597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5005084"/>
            <a:ext cx="1654721" cy="144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85CEA55-6BC1-421F-838B-4A105C52A109}"/>
              </a:ext>
            </a:extLst>
          </p:cNvPr>
          <p:cNvSpPr>
            <a:spLocks noGrp="1"/>
          </p:cNvSpPr>
          <p:nvPr>
            <p:ph idx="1"/>
          </p:nvPr>
        </p:nvSpPr>
        <p:spPr>
          <a:xfrm>
            <a:off x="488950" y="2420938"/>
            <a:ext cx="7696200" cy="3657600"/>
          </a:xfrm>
        </p:spPr>
        <p:txBody>
          <a:bodyPr/>
          <a:lstStyle/>
          <a:p>
            <a:pPr eaLnBrk="1" hangingPunct="1">
              <a:defRPr/>
            </a:pPr>
            <a:r>
              <a:rPr lang="en-GB" altLang="en-US" sz="1800" dirty="0">
                <a:latin typeface="Calibri Light" panose="020F0302020204030204" pitchFamily="34" charset="0"/>
                <a:cs typeface="Calibri Light" panose="020F0302020204030204" pitchFamily="34" charset="0"/>
              </a:rPr>
              <a:t>The expectation is that all children will wear the correct school uniform. This includes smart, black shoes. </a:t>
            </a:r>
          </a:p>
          <a:p>
            <a:pPr eaLnBrk="1" hangingPunct="1">
              <a:defRPr/>
            </a:pPr>
            <a:r>
              <a:rPr lang="en-GB" altLang="en-US" sz="1800" dirty="0">
                <a:latin typeface="Calibri Light" panose="020F0302020204030204" pitchFamily="34" charset="0"/>
                <a:cs typeface="Calibri Light" panose="020F0302020204030204" pitchFamily="34" charset="0"/>
              </a:rPr>
              <a:t>No such thing as inappropriate weather – only inappropriate clothing!</a:t>
            </a:r>
          </a:p>
          <a:p>
            <a:pPr eaLnBrk="1" hangingPunct="1"/>
            <a:r>
              <a:rPr lang="en-GB" altLang="en-US" sz="1800" dirty="0">
                <a:latin typeface="Calibri Light" panose="020F0302020204030204" pitchFamily="34" charset="0"/>
                <a:cs typeface="Calibri Light" panose="020F0302020204030204" pitchFamily="34" charset="0"/>
              </a:rPr>
              <a:t>Sweatshirt, Polo Shirt, Black/grey trousers/skirt, summer dresses – red and white</a:t>
            </a:r>
          </a:p>
          <a:p>
            <a:pPr eaLnBrk="1" hangingPunct="1"/>
            <a:r>
              <a:rPr lang="en-GB" altLang="en-US" sz="1800" dirty="0">
                <a:latin typeface="Calibri Light" panose="020F0302020204030204" pitchFamily="34" charset="0"/>
                <a:cs typeface="Calibri Light" panose="020F0302020204030204" pitchFamily="34" charset="0"/>
              </a:rPr>
              <a:t>PE Kit in to be worn on PE days </a:t>
            </a:r>
            <a:r>
              <a:rPr lang="en-GB" altLang="en-US" sz="1800" b="1" dirty="0">
                <a:latin typeface="Calibri Light" panose="020F0302020204030204" pitchFamily="34" charset="0"/>
                <a:cs typeface="Calibri Light" panose="020F0302020204030204" pitchFamily="34" charset="0"/>
              </a:rPr>
              <a:t>Monday and Wednesday </a:t>
            </a:r>
            <a:endParaRPr lang="en-GB" altLang="en-US" sz="1800" dirty="0">
              <a:latin typeface="Calibri Light" panose="020F0302020204030204" pitchFamily="34" charset="0"/>
              <a:cs typeface="Calibri Light" panose="020F0302020204030204" pitchFamily="34" charset="0"/>
            </a:endParaRPr>
          </a:p>
          <a:p>
            <a:pPr eaLnBrk="1" hangingPunct="1"/>
            <a:r>
              <a:rPr lang="en-GB" altLang="en-US" sz="1800" dirty="0">
                <a:latin typeface="Calibri Light" panose="020F0302020204030204" pitchFamily="34" charset="0"/>
                <a:cs typeface="Calibri Light" panose="020F0302020204030204" pitchFamily="34" charset="0"/>
              </a:rPr>
              <a:t>Labelled please</a:t>
            </a:r>
          </a:p>
          <a:p>
            <a:pPr eaLnBrk="1" hangingPunct="1"/>
            <a:r>
              <a:rPr lang="en-GB" altLang="en-US" sz="1800" dirty="0">
                <a:latin typeface="Calibri Light" panose="020F0302020204030204" pitchFamily="34" charset="0"/>
                <a:cs typeface="Calibri Light" panose="020F0302020204030204" pitchFamily="34" charset="0"/>
              </a:rPr>
              <a:t>Order from Brigade online. </a:t>
            </a:r>
          </a:p>
          <a:p>
            <a:pPr eaLnBrk="1" hangingPunct="1"/>
            <a:r>
              <a:rPr lang="en-GB" altLang="en-US" sz="1800" dirty="0">
                <a:latin typeface="Calibri Light" panose="020F0302020204030204" pitchFamily="34" charset="0"/>
                <a:cs typeface="Calibri Light" panose="020F0302020204030204" pitchFamily="34" charset="0"/>
              </a:rPr>
              <a:t>We want to foster and develop  a real pride in our school from the very beginning </a:t>
            </a:r>
          </a:p>
          <a:p>
            <a:pPr eaLnBrk="1" hangingPunct="1">
              <a:defRPr/>
            </a:pPr>
            <a:endParaRPr lang="en-GB" altLang="en-US" dirty="0">
              <a:latin typeface="Calibri Light" panose="020F0302020204030204" pitchFamily="34" charset="0"/>
              <a:cs typeface="Calibri Light" panose="020F0302020204030204" pitchFamily="34" charset="0"/>
            </a:endParaRPr>
          </a:p>
        </p:txBody>
      </p:sp>
      <p:sp>
        <p:nvSpPr>
          <p:cNvPr id="51202" name="Rectangle 2">
            <a:extLst>
              <a:ext uri="{FF2B5EF4-FFF2-40B4-BE49-F238E27FC236}">
                <a16:creationId xmlns:a16="http://schemas.microsoft.com/office/drawing/2014/main" id="{97CC40D0-8389-49B1-9525-6411DEBFC720}"/>
              </a:ext>
            </a:extLst>
          </p:cNvPr>
          <p:cNvSpPr>
            <a:spLocks noGrp="1"/>
          </p:cNvSpPr>
          <p:nvPr>
            <p:ph type="title"/>
          </p:nvPr>
        </p:nvSpPr>
        <p:spPr>
          <a:xfrm>
            <a:off x="1476375" y="692150"/>
            <a:ext cx="5018088" cy="863600"/>
          </a:xfrm>
        </p:spPr>
        <p:txBody>
          <a:bodyPr/>
          <a:lstStyle/>
          <a:p>
            <a:pPr eaLnBrk="1" hangingPunct="1"/>
            <a:r>
              <a:rPr lang="en-GB" altLang="en-US" sz="4000">
                <a:solidFill>
                  <a:srgbClr val="FFFF00"/>
                </a:solidFill>
                <a:latin typeface="Calibri Light" panose="020F0302020204030204" pitchFamily="34" charset="0"/>
                <a:cs typeface="Calibri Light" panose="020F0302020204030204" pitchFamily="34" charset="0"/>
              </a:rPr>
              <a:t>Uniform</a:t>
            </a:r>
          </a:p>
        </p:txBody>
      </p:sp>
      <p:pic>
        <p:nvPicPr>
          <p:cNvPr id="48132" name="Picture 6">
            <a:extLst>
              <a:ext uri="{FF2B5EF4-FFF2-40B4-BE49-F238E27FC236}">
                <a16:creationId xmlns:a16="http://schemas.microsoft.com/office/drawing/2014/main" id="{E9E88965-B797-4A63-A368-602029017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66700"/>
            <a:ext cx="151765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randombar(horizontal)">
                                      <p:cBhvr>
                                        <p:cTn id="7" dur="600">
                                          <p:stCondLst>
                                            <p:cond delay="0"/>
                                          </p:stCondLst>
                                        </p:cTn>
                                        <p:tgtEl>
                                          <p:spTgt spid="5120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11" dur="500"/>
                                        <p:tgtEl>
                                          <p:spTgt spid="51203">
                                            <p:txEl>
                                              <p:pRg st="0" end="0"/>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5" dur="500"/>
                                        <p:tgtEl>
                                          <p:spTgt spid="512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20" dur="500"/>
                                        <p:tgtEl>
                                          <p:spTgt spid="51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5" dur="500"/>
                                        <p:tgtEl>
                                          <p:spTgt spid="5120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30" dur="500"/>
                                        <p:tgtEl>
                                          <p:spTgt spid="5120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1203">
                                            <p:txEl>
                                              <p:pRg st="5" end="5"/>
                                            </p:txEl>
                                          </p:spTgt>
                                        </p:tgtEl>
                                        <p:attrNameLst>
                                          <p:attrName>style.visibility</p:attrName>
                                        </p:attrNameLst>
                                      </p:cBhvr>
                                      <p:to>
                                        <p:strVal val="visible"/>
                                      </p:to>
                                    </p:set>
                                    <p:animEffect transition="in" filter="randombar(horizontal)">
                                      <p:cBhvr>
                                        <p:cTn id="35" dur="500"/>
                                        <p:tgtEl>
                                          <p:spTgt spid="5120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51203">
                                            <p:txEl>
                                              <p:pRg st="6" end="6"/>
                                            </p:txEl>
                                          </p:spTgt>
                                        </p:tgtEl>
                                        <p:attrNameLst>
                                          <p:attrName>style.visibility</p:attrName>
                                        </p:attrNameLst>
                                      </p:cBhvr>
                                      <p:to>
                                        <p:strVal val="visible"/>
                                      </p:to>
                                    </p:set>
                                    <p:animEffect transition="in" filter="randombar(horizontal)">
                                      <p:cBhvr>
                                        <p:cTn id="40"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4A4D90-2CA6-464F-B040-9AF4608E8090}"/>
              </a:ext>
            </a:extLst>
          </p:cNvPr>
          <p:cNvPicPr>
            <a:picLocks noChangeAspect="1"/>
          </p:cNvPicPr>
          <p:nvPr/>
        </p:nvPicPr>
        <p:blipFill>
          <a:blip r:embed="rId2"/>
          <a:stretch>
            <a:fillRect/>
          </a:stretch>
        </p:blipFill>
        <p:spPr>
          <a:xfrm>
            <a:off x="0" y="5184"/>
            <a:ext cx="9144000" cy="6852816"/>
          </a:xfrm>
          <a:prstGeom prst="rect">
            <a:avLst/>
          </a:prstGeom>
        </p:spPr>
      </p:pic>
      <p:sp>
        <p:nvSpPr>
          <p:cNvPr id="3" name="Title 2">
            <a:extLst>
              <a:ext uri="{FF2B5EF4-FFF2-40B4-BE49-F238E27FC236}">
                <a16:creationId xmlns:a16="http://schemas.microsoft.com/office/drawing/2014/main" id="{CDF793EB-5626-480C-AD53-082AAF62DEE8}"/>
              </a:ext>
            </a:extLst>
          </p:cNvPr>
          <p:cNvSpPr>
            <a:spLocks noGrp="1"/>
          </p:cNvSpPr>
          <p:nvPr>
            <p:ph type="title"/>
          </p:nvPr>
        </p:nvSpPr>
        <p:spPr/>
        <p:txBody>
          <a:bodyPr/>
          <a:lstStyle/>
          <a:p>
            <a:r>
              <a:rPr lang="en-US" dirty="0">
                <a:solidFill>
                  <a:srgbClr val="FFC000"/>
                </a:solidFill>
              </a:rPr>
              <a:t> </a:t>
            </a:r>
            <a:endParaRPr lang="en-150" dirty="0">
              <a:solidFill>
                <a:srgbClr val="FFC000"/>
              </a:solidFill>
            </a:endParaRPr>
          </a:p>
        </p:txBody>
      </p:sp>
    </p:spTree>
    <p:extLst>
      <p:ext uri="{BB962C8B-B14F-4D97-AF65-F5344CB8AC3E}">
        <p14:creationId xmlns:p14="http://schemas.microsoft.com/office/powerpoint/2010/main" val="136153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C1338-8D77-4471-A1FA-90029666DF24}"/>
              </a:ext>
            </a:extLst>
          </p:cNvPr>
          <p:cNvSpPr>
            <a:spLocks noGrp="1"/>
          </p:cNvSpPr>
          <p:nvPr>
            <p:ph idx="1"/>
          </p:nvPr>
        </p:nvSpPr>
        <p:spPr>
          <a:xfrm>
            <a:off x="871538" y="2708919"/>
            <a:ext cx="7408862" cy="3024337"/>
          </a:xfrm>
        </p:spPr>
        <p:txBody>
          <a:bodyPr>
            <a:noAutofit/>
          </a:bodyPr>
          <a:lstStyle/>
          <a:p>
            <a:pPr>
              <a:defRPr/>
            </a:pPr>
            <a:r>
              <a:rPr lang="en-US" sz="2000" dirty="0">
                <a:hlinkClick r:id="rId3"/>
              </a:rPr>
              <a:t>Elephant Class (Year 1) | Lunsford Primary School</a:t>
            </a:r>
            <a:endParaRPr lang="en-US" sz="2000" dirty="0"/>
          </a:p>
        </p:txBody>
      </p:sp>
      <p:sp>
        <p:nvSpPr>
          <p:cNvPr id="15363" name="Title 2">
            <a:extLst>
              <a:ext uri="{FF2B5EF4-FFF2-40B4-BE49-F238E27FC236}">
                <a16:creationId xmlns:a16="http://schemas.microsoft.com/office/drawing/2014/main" id="{2CEEE4B0-F7F9-4942-8638-020531051884}"/>
              </a:ext>
            </a:extLst>
          </p:cNvPr>
          <p:cNvSpPr>
            <a:spLocks noGrp="1"/>
          </p:cNvSpPr>
          <p:nvPr>
            <p:ph type="title"/>
          </p:nvPr>
        </p:nvSpPr>
        <p:spPr/>
        <p:txBody>
          <a:bodyPr/>
          <a:lstStyle/>
          <a:p>
            <a:r>
              <a:rPr lang="en-US" altLang="en-US">
                <a:solidFill>
                  <a:srgbClr val="FFFF00"/>
                </a:solidFill>
              </a:rPr>
              <a:t>Our Topics </a:t>
            </a:r>
            <a:endParaRPr lang="en-US" altLang="en-US"/>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Reading</a:t>
            </a:r>
          </a:p>
        </p:txBody>
      </p:sp>
      <p:sp>
        <p:nvSpPr>
          <p:cNvPr id="2" name="Content Placeholder 1"/>
          <p:cNvSpPr>
            <a:spLocks noGrp="1"/>
          </p:cNvSpPr>
          <p:nvPr>
            <p:ph idx="1"/>
          </p:nvPr>
        </p:nvSpPr>
        <p:spPr>
          <a:xfrm>
            <a:off x="251520" y="2276872"/>
            <a:ext cx="8229600" cy="4104456"/>
          </a:xfrm>
        </p:spPr>
        <p:txBody>
          <a:bodyPr/>
          <a:lstStyle/>
          <a:p>
            <a:r>
              <a:rPr lang="en-US" sz="2000" dirty="0"/>
              <a:t>It is essential that you read with your child at home for 10-15 minutes everyday.</a:t>
            </a:r>
          </a:p>
          <a:p>
            <a:r>
              <a:rPr lang="en-US" sz="2000" dirty="0"/>
              <a:t>Don’t forget to record minutes read each Wednesday for Buster Book Club. </a:t>
            </a:r>
          </a:p>
          <a:p>
            <a:r>
              <a:rPr lang="en-US" sz="2000" dirty="0"/>
              <a:t>Children have a reading for pleasure book that they can read for Buster Book Club until the Little Wandle books are sent home next week. </a:t>
            </a:r>
          </a:p>
          <a:p>
            <a:r>
              <a:rPr lang="en-US" sz="2000" dirty="0"/>
              <a:t>Race to read – we are collating the number of days your child reads at home and tracking them on a race track at school. Please log every time you read – even if a bedtime story that you read to them. </a:t>
            </a:r>
          </a:p>
          <a:p>
            <a:r>
              <a:rPr lang="en-US" sz="2000" dirty="0"/>
              <a:t>Reading bag – On a Friday I will choose a child to take home our new reading bag/ bear. Inside the bag are: books, a soft toy, a journal to draw a picture in/ write which book was your </a:t>
            </a:r>
            <a:r>
              <a:rPr lang="en-US" sz="2000" dirty="0" err="1"/>
              <a:t>favourite</a:t>
            </a:r>
            <a:r>
              <a:rPr lang="en-US" sz="2000" dirty="0"/>
              <a:t> and a few biscuits to enjoy together. </a:t>
            </a:r>
            <a:endParaRPr lang="en-GB" sz="2000" dirty="0"/>
          </a:p>
        </p:txBody>
      </p:sp>
    </p:spTree>
    <p:extLst>
      <p:ext uri="{BB962C8B-B14F-4D97-AF65-F5344CB8AC3E}">
        <p14:creationId xmlns:p14="http://schemas.microsoft.com/office/powerpoint/2010/main" val="295919256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64335389-C2CE-40EF-B610-E8624530E636}"/>
              </a:ext>
            </a:extLst>
          </p:cNvPr>
          <p:cNvSpPr>
            <a:spLocks noGrp="1"/>
          </p:cNvSpPr>
          <p:nvPr>
            <p:ph type="title"/>
          </p:nvPr>
        </p:nvSpPr>
        <p:spPr/>
        <p:txBody>
          <a:bodyPr/>
          <a:lstStyle/>
          <a:p>
            <a:r>
              <a:rPr lang="en-US" altLang="en-US" dirty="0">
                <a:solidFill>
                  <a:srgbClr val="FFFF00"/>
                </a:solidFill>
              </a:rPr>
              <a:t>Homework</a:t>
            </a:r>
          </a:p>
        </p:txBody>
      </p:sp>
      <p:sp>
        <p:nvSpPr>
          <p:cNvPr id="2" name="Content Placeholder 1"/>
          <p:cNvSpPr>
            <a:spLocks noGrp="1"/>
          </p:cNvSpPr>
          <p:nvPr>
            <p:ph idx="1"/>
          </p:nvPr>
        </p:nvSpPr>
        <p:spPr>
          <a:xfrm>
            <a:off x="867569" y="2780928"/>
            <a:ext cx="7408862" cy="2914302"/>
          </a:xfrm>
        </p:spPr>
        <p:txBody>
          <a:bodyPr/>
          <a:lstStyle/>
          <a:p>
            <a:pPr marL="0" indent="0">
              <a:buNone/>
            </a:pPr>
            <a:r>
              <a:rPr lang="en-US" dirty="0"/>
              <a:t>From Term 1 the children will be receiving homework.</a:t>
            </a:r>
          </a:p>
          <a:p>
            <a:pPr marL="0" indent="0">
              <a:buNone/>
            </a:pPr>
            <a:endParaRPr lang="en-US" dirty="0"/>
          </a:p>
          <a:p>
            <a:pPr marL="0" indent="0">
              <a:buNone/>
            </a:pPr>
            <a:r>
              <a:rPr lang="en-US" dirty="0"/>
              <a:t>I will send home a </a:t>
            </a:r>
            <a:r>
              <a:rPr lang="en-US" dirty="0" err="1"/>
              <a:t>maths</a:t>
            </a:r>
            <a:r>
              <a:rPr lang="en-US" dirty="0"/>
              <a:t> sheet in a purple </a:t>
            </a:r>
            <a:r>
              <a:rPr lang="en-US" dirty="0" err="1"/>
              <a:t>book.This</a:t>
            </a:r>
            <a:r>
              <a:rPr lang="en-US" dirty="0"/>
              <a:t> homework will go home on a Thursday to be returned the following Wednesday.</a:t>
            </a:r>
          </a:p>
          <a:p>
            <a:pPr marL="0" indent="0">
              <a:buNone/>
            </a:pPr>
            <a:endParaRPr lang="en-US" dirty="0"/>
          </a:p>
          <a:p>
            <a:pPr marL="0" indent="0">
              <a:buNone/>
            </a:pPr>
            <a:r>
              <a:rPr lang="en-US" dirty="0"/>
              <a:t>I also expect the children to read daily and would like them to play on </a:t>
            </a:r>
            <a:r>
              <a:rPr lang="en-US" dirty="0" err="1"/>
              <a:t>Numbots</a:t>
            </a:r>
            <a:r>
              <a:rPr lang="en-US" dirty="0"/>
              <a:t> at home weekly. </a:t>
            </a:r>
            <a:endParaRPr lang="en-GB"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85B790-FB07-42DF-8686-3784D4DFCAAB}"/>
              </a:ext>
            </a:extLst>
          </p:cNvPr>
          <p:cNvSpPr>
            <a:spLocks noGrp="1"/>
          </p:cNvSpPr>
          <p:nvPr>
            <p:ph idx="1"/>
          </p:nvPr>
        </p:nvSpPr>
        <p:spPr>
          <a:xfrm>
            <a:off x="871538" y="2276475"/>
            <a:ext cx="7408862" cy="3849688"/>
          </a:xfrm>
        </p:spPr>
        <p:txBody>
          <a:bodyPr>
            <a:normAutofit lnSpcReduction="10000"/>
          </a:bodyPr>
          <a:lstStyle/>
          <a:p>
            <a:pPr>
              <a:defRPr/>
            </a:pPr>
            <a:r>
              <a:rPr lang="en-US" b="1" u="sng" dirty="0"/>
              <a:t>Mondays with </a:t>
            </a:r>
            <a:r>
              <a:rPr lang="en-US" b="1" u="sng" dirty="0" err="1"/>
              <a:t>Mr</a:t>
            </a:r>
            <a:r>
              <a:rPr lang="en-US" b="1" u="sng" dirty="0"/>
              <a:t> Dickinson </a:t>
            </a:r>
          </a:p>
          <a:p>
            <a:pPr>
              <a:defRPr/>
            </a:pPr>
            <a:r>
              <a:rPr lang="en-US" b="1" u="sng" dirty="0"/>
              <a:t>Wednesdays with Miss Graves</a:t>
            </a:r>
          </a:p>
          <a:p>
            <a:pPr>
              <a:defRPr/>
            </a:pPr>
            <a:r>
              <a:rPr lang="en-US" b="1" u="sng" dirty="0"/>
              <a:t>Outdoor Games </a:t>
            </a:r>
            <a:r>
              <a:rPr lang="en-US" dirty="0"/>
              <a:t>Trainers (which might get muddy), PE t-shirt, shorts, jogging trousers, sun hat for summer, spare socks (for those wearing tights). </a:t>
            </a:r>
          </a:p>
          <a:p>
            <a:pPr>
              <a:defRPr/>
            </a:pPr>
            <a:r>
              <a:rPr lang="en-US" dirty="0"/>
              <a:t>Forest School will take place twice a term.</a:t>
            </a:r>
          </a:p>
          <a:p>
            <a:pPr algn="just">
              <a:defRPr/>
            </a:pPr>
            <a:r>
              <a:rPr lang="en-US" dirty="0"/>
              <a:t>Children to wear PE kit on PE days </a:t>
            </a:r>
          </a:p>
          <a:p>
            <a:pPr algn="just">
              <a:defRPr/>
            </a:pPr>
            <a:r>
              <a:rPr lang="en-US" dirty="0"/>
              <a:t>Earrings must be taken out and long hair tied back.</a:t>
            </a:r>
          </a:p>
          <a:p>
            <a:pPr algn="just">
              <a:defRPr/>
            </a:pPr>
            <a:r>
              <a:rPr lang="en-US" dirty="0"/>
              <a:t>Please make sure all items of PE kits and uniform are named.</a:t>
            </a:r>
          </a:p>
        </p:txBody>
      </p:sp>
      <p:sp>
        <p:nvSpPr>
          <p:cNvPr id="24579" name="Title 1">
            <a:extLst>
              <a:ext uri="{FF2B5EF4-FFF2-40B4-BE49-F238E27FC236}">
                <a16:creationId xmlns:a16="http://schemas.microsoft.com/office/drawing/2014/main" id="{E6ABAA02-ACCF-42C4-9F13-E4E12B1D4396}"/>
              </a:ext>
            </a:extLst>
          </p:cNvPr>
          <p:cNvSpPr>
            <a:spLocks noGrp="1"/>
          </p:cNvSpPr>
          <p:nvPr>
            <p:ph type="title"/>
          </p:nvPr>
        </p:nvSpPr>
        <p:spPr>
          <a:xfrm>
            <a:off x="395288" y="333375"/>
            <a:ext cx="8229600" cy="1252538"/>
          </a:xfrm>
        </p:spPr>
        <p:txBody>
          <a:bodyPr/>
          <a:lstStyle/>
          <a:p>
            <a:r>
              <a:rPr lang="en-US" altLang="en-US">
                <a:solidFill>
                  <a:srgbClr val="FFFF00"/>
                </a:solidFill>
              </a:rPr>
              <a:t>PE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3526C-0E44-4AA2-9F3D-2542217CF976}"/>
              </a:ext>
            </a:extLst>
          </p:cNvPr>
          <p:cNvSpPr>
            <a:spLocks noGrp="1"/>
          </p:cNvSpPr>
          <p:nvPr>
            <p:ph idx="1"/>
          </p:nvPr>
        </p:nvSpPr>
        <p:spPr>
          <a:xfrm>
            <a:off x="323528" y="2636912"/>
            <a:ext cx="3960440" cy="3528392"/>
          </a:xfrm>
        </p:spPr>
        <p:txBody>
          <a:bodyPr/>
          <a:lstStyle/>
          <a:p>
            <a:r>
              <a:rPr lang="en-US" dirty="0"/>
              <a:t>Government test taking place in June.</a:t>
            </a:r>
          </a:p>
          <a:p>
            <a:endParaRPr lang="en-US" dirty="0"/>
          </a:p>
          <a:p>
            <a:r>
              <a:rPr lang="en-US" dirty="0"/>
              <a:t>Children will need to read a mixture of real and alien words.</a:t>
            </a:r>
          </a:p>
          <a:p>
            <a:pPr marL="0" indent="0">
              <a:buNone/>
            </a:pPr>
            <a:endParaRPr lang="en-US" dirty="0"/>
          </a:p>
          <a:p>
            <a:r>
              <a:rPr lang="en-US" dirty="0"/>
              <a:t>Out of 40</a:t>
            </a:r>
          </a:p>
          <a:p>
            <a:endParaRPr lang="en-US" dirty="0"/>
          </a:p>
        </p:txBody>
      </p:sp>
      <p:sp>
        <p:nvSpPr>
          <p:cNvPr id="3" name="Title 2">
            <a:extLst>
              <a:ext uri="{FF2B5EF4-FFF2-40B4-BE49-F238E27FC236}">
                <a16:creationId xmlns:a16="http://schemas.microsoft.com/office/drawing/2014/main" id="{B7CFF09A-8DDA-4583-B56B-48D4208918FD}"/>
              </a:ext>
            </a:extLst>
          </p:cNvPr>
          <p:cNvSpPr>
            <a:spLocks noGrp="1"/>
          </p:cNvSpPr>
          <p:nvPr>
            <p:ph type="title"/>
          </p:nvPr>
        </p:nvSpPr>
        <p:spPr/>
        <p:txBody>
          <a:bodyPr/>
          <a:lstStyle/>
          <a:p>
            <a:r>
              <a:rPr lang="en-US" dirty="0"/>
              <a:t>Phonics Screener</a:t>
            </a:r>
            <a:endParaRPr lang="en-GB" dirty="0"/>
          </a:p>
        </p:txBody>
      </p:sp>
      <p:pic>
        <p:nvPicPr>
          <p:cNvPr id="2050" name="Picture 2" descr="The Year 1 Phonics Screening Check">
            <a:extLst>
              <a:ext uri="{FF2B5EF4-FFF2-40B4-BE49-F238E27FC236}">
                <a16:creationId xmlns:a16="http://schemas.microsoft.com/office/drawing/2014/main" id="{7A0541F2-0280-45EC-A75F-3231742A7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348880"/>
            <a:ext cx="4669772" cy="335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0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0" y="2348880"/>
            <a:ext cx="8229600" cy="3778398"/>
          </a:xfrm>
        </p:spPr>
        <p:txBody>
          <a:bodyPr/>
          <a:lstStyle/>
          <a:p>
            <a:r>
              <a:rPr lang="en-GB" dirty="0"/>
              <a:t>Many Lunsford children regularly use the internet and social media and we have a duty to help them keep safe online.</a:t>
            </a:r>
          </a:p>
          <a:p>
            <a:pPr algn="just"/>
            <a:r>
              <a:rPr lang="en-GB" dirty="0"/>
              <a:t>Users should be sixteen to use WhatsApp and thirteen to use Instagram, Snapchat, Twitter, Facebook, Skype and </a:t>
            </a:r>
            <a:r>
              <a:rPr lang="en-GB" dirty="0" err="1"/>
              <a:t>TikTok</a:t>
            </a:r>
            <a:r>
              <a:rPr lang="en-GB" dirty="0"/>
              <a:t>.</a:t>
            </a:r>
          </a:p>
          <a:p>
            <a:pPr algn="just"/>
            <a:r>
              <a:rPr lang="en-GB" dirty="0"/>
              <a:t>Although there is no age restriction for watching YouTube videos, users need to be thirteen to have their own YouTube account enabling them to subscribe to channels, like videos, post comments and add videos.</a:t>
            </a:r>
          </a:p>
          <a:p>
            <a:pPr algn="just"/>
            <a:endParaRPr lang="en-GB" dirty="0"/>
          </a:p>
          <a:p>
            <a:endParaRPr lang="en-GB" dirty="0"/>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138818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88563"/>
            <a:ext cx="8136419" cy="4780797"/>
          </a:xfrm>
        </p:spPr>
        <p:txBody>
          <a:bodyPr/>
          <a:lstStyle/>
          <a:p>
            <a:pPr algn="just"/>
            <a:r>
              <a:rPr lang="en-GB" dirty="0"/>
              <a:t>If your child does use social media, please help them to check their privacy settings, disable any chat settings and ensure they know how to block and report.</a:t>
            </a:r>
            <a:endParaRPr lang="en-GB" dirty="0">
              <a:hlinkClick r:id="rId2"/>
            </a:endParaRPr>
          </a:p>
          <a:p>
            <a:r>
              <a:rPr lang="en-GB" dirty="0">
                <a:solidFill>
                  <a:schemeClr val="tx1"/>
                </a:solidFill>
                <a:hlinkClick r:id="rId2"/>
              </a:rPr>
              <a:t>www.net-aware.org.uk</a:t>
            </a:r>
            <a:r>
              <a:rPr lang="en-GB" dirty="0">
                <a:solidFill>
                  <a:schemeClr val="tx1"/>
                </a:solidFill>
              </a:rPr>
              <a:t> </a:t>
            </a:r>
            <a:r>
              <a:rPr lang="en-GB" dirty="0"/>
              <a:t>provides lots of up-to-date information for parents.</a:t>
            </a:r>
          </a:p>
          <a:p>
            <a:pPr algn="just"/>
            <a:r>
              <a:rPr lang="en-GB" dirty="0"/>
              <a:t>Please let us know if there any issues regarding the online behaviour of Lunsford children at any time. </a:t>
            </a:r>
          </a:p>
          <a:p>
            <a:pPr algn="just"/>
            <a:r>
              <a:rPr lang="en-GB" dirty="0"/>
              <a:t>We will always follow this up within school in line with our online safety, safeguarding, behaviour and acceptable use policies.</a:t>
            </a:r>
          </a:p>
          <a:p>
            <a:pPr marL="0" indent="0" algn="ctr">
              <a:buNone/>
            </a:pPr>
            <a:r>
              <a:rPr lang="en-GB" dirty="0"/>
              <a:t>Please see Mrs Lomax if you have any other queries about online safety.</a:t>
            </a:r>
          </a:p>
        </p:txBody>
      </p:sp>
      <p:sp>
        <p:nvSpPr>
          <p:cNvPr id="3" name="Title 2"/>
          <p:cNvSpPr>
            <a:spLocks noGrp="1"/>
          </p:cNvSpPr>
          <p:nvPr>
            <p:ph type="title"/>
          </p:nvPr>
        </p:nvSpPr>
        <p:spPr/>
        <p:txBody>
          <a:bodyPr/>
          <a:lstStyle/>
          <a:p>
            <a:r>
              <a:rPr lang="en-GB" dirty="0">
                <a:solidFill>
                  <a:srgbClr val="FFFF00"/>
                </a:solidFill>
              </a:rPr>
              <a:t>Online Safety</a:t>
            </a:r>
          </a:p>
        </p:txBody>
      </p:sp>
    </p:spTree>
    <p:extLst>
      <p:ext uri="{BB962C8B-B14F-4D97-AF65-F5344CB8AC3E}">
        <p14:creationId xmlns:p14="http://schemas.microsoft.com/office/powerpoint/2010/main" val="388031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ED185BA2-593E-4C38-8368-CB831690CC77}"/>
              </a:ext>
            </a:extLst>
          </p:cNvPr>
          <p:cNvSpPr>
            <a:spLocks noGrp="1" noChangeArrowheads="1"/>
          </p:cNvSpPr>
          <p:nvPr>
            <p:ph idx="1"/>
          </p:nvPr>
        </p:nvSpPr>
        <p:spPr>
          <a:xfrm>
            <a:off x="611188" y="1916113"/>
            <a:ext cx="8137276" cy="4724400"/>
          </a:xfrm>
        </p:spPr>
        <p:txBody>
          <a:bodyPr rtlCol="0">
            <a:normAutofit/>
          </a:bodyPr>
          <a:lstStyle/>
          <a:p>
            <a:pPr marL="274320" indent="-274320" eaLnBrk="1" fontAlgn="auto" hangingPunct="1">
              <a:lnSpc>
                <a:spcPct val="90000"/>
              </a:lnSpc>
              <a:spcAft>
                <a:spcPts val="0"/>
              </a:spcAft>
              <a:buFontTx/>
              <a:buNone/>
              <a:defRPr/>
            </a:pPr>
            <a:endParaRPr lang="en-GB" sz="2800" b="1" dirty="0"/>
          </a:p>
          <a:p>
            <a:pPr marL="274320" indent="-274320" eaLnBrk="1" fontAlgn="auto" hangingPunct="1">
              <a:lnSpc>
                <a:spcPct val="90000"/>
              </a:lnSpc>
              <a:spcAft>
                <a:spcPts val="0"/>
              </a:spcAft>
              <a:defRPr/>
            </a:pPr>
            <a:r>
              <a:rPr lang="en-GB" dirty="0"/>
              <a:t>Headteacher – Mr G Anscombe</a:t>
            </a:r>
          </a:p>
          <a:p>
            <a:pPr marL="274320" indent="-274320" eaLnBrk="1" fontAlgn="auto" hangingPunct="1">
              <a:lnSpc>
                <a:spcPct val="90000"/>
              </a:lnSpc>
              <a:spcAft>
                <a:spcPts val="0"/>
              </a:spcAft>
              <a:defRPr/>
            </a:pPr>
            <a:r>
              <a:rPr lang="en-GB" dirty="0"/>
              <a:t>Deputy Headteacher – Mrs E Lomax</a:t>
            </a:r>
          </a:p>
          <a:p>
            <a:pPr marL="274320" indent="-274320" eaLnBrk="1" fontAlgn="auto" hangingPunct="1">
              <a:lnSpc>
                <a:spcPct val="90000"/>
              </a:lnSpc>
              <a:spcAft>
                <a:spcPts val="0"/>
              </a:spcAft>
              <a:defRPr/>
            </a:pPr>
            <a:r>
              <a:rPr lang="en-GB" dirty="0"/>
              <a:t>Class Teacher – Miss Graves </a:t>
            </a:r>
          </a:p>
          <a:p>
            <a:pPr marL="274320" indent="-274320" eaLnBrk="1" fontAlgn="auto" hangingPunct="1">
              <a:lnSpc>
                <a:spcPct val="90000"/>
              </a:lnSpc>
              <a:spcAft>
                <a:spcPts val="0"/>
              </a:spcAft>
              <a:defRPr/>
            </a:pPr>
            <a:r>
              <a:rPr lang="en-GB" dirty="0"/>
              <a:t>Class Teaching Assistants – Mrs </a:t>
            </a:r>
            <a:r>
              <a:rPr lang="en-GB" dirty="0" err="1"/>
              <a:t>Birchard</a:t>
            </a:r>
            <a:r>
              <a:rPr lang="en-GB" dirty="0"/>
              <a:t> </a:t>
            </a:r>
          </a:p>
          <a:p>
            <a:pPr marL="274320" indent="-274320" eaLnBrk="1" fontAlgn="auto" hangingPunct="1">
              <a:lnSpc>
                <a:spcPct val="90000"/>
              </a:lnSpc>
              <a:spcAft>
                <a:spcPts val="0"/>
              </a:spcAft>
              <a:defRPr/>
            </a:pPr>
            <a:r>
              <a:rPr lang="en-GB" dirty="0"/>
              <a:t>SENCO – Ms S Beckett ( Tues, Wed, Thurs)</a:t>
            </a:r>
          </a:p>
          <a:p>
            <a:pPr marL="274320" indent="-274320" eaLnBrk="1" fontAlgn="auto" hangingPunct="1">
              <a:lnSpc>
                <a:spcPct val="90000"/>
              </a:lnSpc>
              <a:spcAft>
                <a:spcPts val="0"/>
              </a:spcAft>
              <a:defRPr/>
            </a:pPr>
            <a:r>
              <a:rPr lang="en-GB" dirty="0"/>
              <a:t>FLO – Mrs A Taylor</a:t>
            </a:r>
          </a:p>
          <a:p>
            <a:pPr marL="274320" indent="-274320" eaLnBrk="1" fontAlgn="auto" hangingPunct="1">
              <a:lnSpc>
                <a:spcPct val="90000"/>
              </a:lnSpc>
              <a:spcAft>
                <a:spcPts val="0"/>
              </a:spcAft>
              <a:defRPr/>
            </a:pPr>
            <a:r>
              <a:rPr lang="en-GB" dirty="0"/>
              <a:t>Office Manager – Mrs K Mead</a:t>
            </a:r>
          </a:p>
          <a:p>
            <a:pPr marL="274320" indent="-274320" eaLnBrk="1" fontAlgn="auto" hangingPunct="1">
              <a:lnSpc>
                <a:spcPct val="90000"/>
              </a:lnSpc>
              <a:spcAft>
                <a:spcPts val="0"/>
              </a:spcAft>
              <a:defRPr/>
            </a:pPr>
            <a:r>
              <a:rPr lang="en-GB" dirty="0"/>
              <a:t>Co – Chairs of Governors – Mrs J Sharpe and Mr G </a:t>
            </a:r>
            <a:r>
              <a:rPr lang="en-GB" dirty="0" err="1"/>
              <a:t>Hodnett</a:t>
            </a:r>
            <a:endParaRPr lang="en-GB" dirty="0"/>
          </a:p>
          <a:p>
            <a:pPr marL="274320" indent="-274320" eaLnBrk="1" fontAlgn="auto" hangingPunct="1">
              <a:lnSpc>
                <a:spcPct val="90000"/>
              </a:lnSpc>
              <a:spcAft>
                <a:spcPts val="0"/>
              </a:spcAft>
              <a:defRPr/>
            </a:pPr>
            <a:r>
              <a:rPr lang="en-GB" dirty="0"/>
              <a:t>FOLS – led by </a:t>
            </a:r>
            <a:r>
              <a:rPr lang="en-GB"/>
              <a:t>Mrs Friend</a:t>
            </a:r>
            <a:endParaRPr lang="en-GB" dirty="0"/>
          </a:p>
        </p:txBody>
      </p:sp>
      <p:sp>
        <p:nvSpPr>
          <p:cNvPr id="30722" name="Rectangle 2">
            <a:extLst>
              <a:ext uri="{FF2B5EF4-FFF2-40B4-BE49-F238E27FC236}">
                <a16:creationId xmlns:a16="http://schemas.microsoft.com/office/drawing/2014/main" id="{EDFEAB41-3FE7-461A-BBE2-A54C59FCF883}"/>
              </a:ext>
            </a:extLst>
          </p:cNvPr>
          <p:cNvSpPr>
            <a:spLocks noGrp="1" noChangeArrowheads="1"/>
          </p:cNvSpPr>
          <p:nvPr>
            <p:ph type="title"/>
          </p:nvPr>
        </p:nvSpPr>
        <p:spPr>
          <a:xfrm>
            <a:off x="539750" y="549275"/>
            <a:ext cx="5327650" cy="863600"/>
          </a:xfrm>
        </p:spPr>
        <p:txBody>
          <a:bodyPr/>
          <a:lstStyle/>
          <a:p>
            <a:pPr eaLnBrk="1" hangingPunct="1"/>
            <a:r>
              <a:rPr lang="en-US" altLang="en-US" sz="4000">
                <a:solidFill>
                  <a:srgbClr val="FFFF00"/>
                </a:solidFill>
              </a:rPr>
              <a:t>Who’s Who?</a:t>
            </a:r>
            <a:endParaRPr lang="en-GB" altLang="en-US" sz="4000">
              <a:solidFill>
                <a:srgbClr val="FFFF00"/>
              </a:solidFill>
            </a:endParaRPr>
          </a:p>
        </p:txBody>
      </p:sp>
      <p:pic>
        <p:nvPicPr>
          <p:cNvPr id="11268" name="Picture 6" descr="\\Lunsford-Dc01\headteacher$\Pictures\Logo.png">
            <a:extLst>
              <a:ext uri="{FF2B5EF4-FFF2-40B4-BE49-F238E27FC236}">
                <a16:creationId xmlns:a16="http://schemas.microsoft.com/office/drawing/2014/main" id="{312AA8F8-2F4B-4EF9-8560-DBD95C772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8913"/>
            <a:ext cx="18367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randombar(horizontal)">
                                      <p:cBhvr>
                                        <p:cTn id="7" dur="600">
                                          <p:stCondLst>
                                            <p:cond delay="0"/>
                                          </p:stCondLst>
                                        </p:cTn>
                                        <p:tgtEl>
                                          <p:spTgt spid="30722"/>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1" dur="500"/>
                                        <p:tgtEl>
                                          <p:spTgt spid="30723">
                                            <p:txEl>
                                              <p:pRg st="1" end="1"/>
                                            </p:txEl>
                                          </p:spTgt>
                                        </p:tgtEl>
                                      </p:cBhvr>
                                    </p:animEffect>
                                  </p:childTnLst>
                                </p:cTn>
                              </p:par>
                            </p:childTnLst>
                          </p:cTn>
                        </p:par>
                        <p:par>
                          <p:cTn id="12" fill="hold" nodeType="afterGroup">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5" dur="500"/>
                                        <p:tgtEl>
                                          <p:spTgt spid="30723">
                                            <p:txEl>
                                              <p:pRg st="2" end="2"/>
                                            </p:txEl>
                                          </p:spTgt>
                                        </p:tgtEl>
                                      </p:cBhvr>
                                    </p:animEffect>
                                  </p:childTnLst>
                                </p:cTn>
                              </p:par>
                            </p:childTnLst>
                          </p:cTn>
                        </p:par>
                        <p:par>
                          <p:cTn id="16" fill="hold" nodeType="afterGroup">
                            <p:stCondLst>
                              <p:cond delay="1600"/>
                            </p:stCondLst>
                            <p:childTnLst>
                              <p:par>
                                <p:cTn id="17" presetID="14" presetClass="entr" presetSubtype="10"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19" dur="500"/>
                                        <p:tgtEl>
                                          <p:spTgt spid="30723">
                                            <p:txEl>
                                              <p:pRg st="3" end="3"/>
                                            </p:txEl>
                                          </p:spTgt>
                                        </p:tgtEl>
                                      </p:cBhvr>
                                    </p:animEffect>
                                  </p:childTnLst>
                                </p:cTn>
                              </p:par>
                            </p:childTnLst>
                          </p:cTn>
                        </p:par>
                        <p:par>
                          <p:cTn id="20" fill="hold">
                            <p:stCondLst>
                              <p:cond delay="2100"/>
                            </p:stCondLst>
                            <p:childTnLst>
                              <p:par>
                                <p:cTn id="21" presetID="14" presetClass="entr" presetSubtype="10" fill="hold" grpId="0" nodeType="after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23" dur="500"/>
                                        <p:tgtEl>
                                          <p:spTgt spid="307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28" dur="500"/>
                                        <p:tgtEl>
                                          <p:spTgt spid="307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33" dur="500"/>
                                        <p:tgtEl>
                                          <p:spTgt spid="30723">
                                            <p:txEl>
                                              <p:pRg st="6" end="6"/>
                                            </p:txEl>
                                          </p:spTgt>
                                        </p:tgtEl>
                                      </p:cBhvr>
                                    </p:animEffect>
                                  </p:childTnLst>
                                </p:cTn>
                              </p:par>
                            </p:childTnLst>
                          </p:cTn>
                        </p:par>
                        <p:par>
                          <p:cTn id="34" fill="hold" nodeType="afterGroup">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37" dur="500"/>
                                        <p:tgtEl>
                                          <p:spTgt spid="3072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723">
                                            <p:txEl>
                                              <p:pRg st="8" end="8"/>
                                            </p:txEl>
                                          </p:spTgt>
                                        </p:tgtEl>
                                        <p:attrNameLst>
                                          <p:attrName>style.visibility</p:attrName>
                                        </p:attrNameLst>
                                      </p:cBhvr>
                                      <p:to>
                                        <p:strVal val="visible"/>
                                      </p:to>
                                    </p:set>
                                    <p:animEffect transition="in" filter="randombar(horizontal)">
                                      <p:cBhvr>
                                        <p:cTn id="42" dur="500"/>
                                        <p:tgtEl>
                                          <p:spTgt spid="3072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0723">
                                            <p:txEl>
                                              <p:pRg st="9" end="9"/>
                                            </p:txEl>
                                          </p:spTgt>
                                        </p:tgtEl>
                                        <p:attrNameLst>
                                          <p:attrName>style.visibility</p:attrName>
                                        </p:attrNameLst>
                                      </p:cBhvr>
                                      <p:to>
                                        <p:strVal val="visible"/>
                                      </p:to>
                                    </p:set>
                                    <p:animEffect transition="in" filter="randombar(horizontal)">
                                      <p:cBhvr>
                                        <p:cTn id="47" dur="500"/>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algn="ctr" eaLnBrk="1" hangingPunct="1">
              <a:lnSpc>
                <a:spcPct val="80000"/>
              </a:lnSpc>
              <a:buFontTx/>
              <a:buNone/>
            </a:pPr>
            <a:r>
              <a:rPr lang="en-GB" altLang="en-US" dirty="0"/>
              <a:t>At Lunsford, we have an open door policy. We want to work in partnership with parents and carers and strive to achieve the best for all children. </a:t>
            </a:r>
          </a:p>
          <a:p>
            <a:pPr algn="ctr" eaLnBrk="1" hangingPunct="1">
              <a:lnSpc>
                <a:spcPct val="80000"/>
              </a:lnSpc>
              <a:buFontTx/>
              <a:buNone/>
            </a:pPr>
            <a:endParaRPr lang="en-GB" altLang="en-US" dirty="0"/>
          </a:p>
          <a:p>
            <a:pPr algn="ctr" eaLnBrk="1" hangingPunct="1">
              <a:lnSpc>
                <a:spcPct val="80000"/>
              </a:lnSpc>
              <a:buNone/>
            </a:pPr>
            <a:r>
              <a:rPr lang="en-US" altLang="en-US" dirty="0"/>
              <a:t>We ask </a:t>
            </a:r>
            <a:r>
              <a:rPr lang="en-GB" altLang="en-US" dirty="0"/>
              <a:t>that if you have any worries or questions regarding your child or a problem related to school, please do not hesitate to contact us so we can understand your concerns and help to solve any issues . If we do not know there is a problem, it is very difficult for us to help you or your child.</a:t>
            </a:r>
          </a:p>
          <a:p>
            <a:pPr algn="ctr" eaLnBrk="1" hangingPunct="1">
              <a:lnSpc>
                <a:spcPct val="80000"/>
              </a:lnSpc>
              <a:buNone/>
            </a:pPr>
            <a:endParaRPr lang="en-US" altLang="en-US" dirty="0"/>
          </a:p>
          <a:p>
            <a:pPr algn="ctr" eaLnBrk="1" hangingPunct="1">
              <a:lnSpc>
                <a:spcPct val="80000"/>
              </a:lnSpc>
              <a:buFontTx/>
              <a:buNone/>
            </a:pPr>
            <a:r>
              <a:rPr lang="en-US" altLang="en-US" sz="1800" dirty="0"/>
              <a:t>If you feel that an issue has not been dealt with appropriately, please speak to </a:t>
            </a:r>
            <a:r>
              <a:rPr lang="en-US" altLang="en-US" sz="1800" dirty="0" err="1"/>
              <a:t>Mr</a:t>
            </a:r>
            <a:r>
              <a:rPr lang="en-US" altLang="en-US" sz="1800" dirty="0"/>
              <a:t> </a:t>
            </a:r>
            <a:r>
              <a:rPr lang="en-US" altLang="en-US" sz="1800" dirty="0" err="1"/>
              <a:t>Anscombe</a:t>
            </a:r>
            <a:r>
              <a:rPr lang="en-US" altLang="en-US" sz="1800" dirty="0"/>
              <a:t> or Mrs Lomax, or we will happily provide you with a copy of the formal complaints procedures. </a:t>
            </a:r>
            <a:endParaRPr lang="en-GB" altLang="en-US" sz="18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2115343" y="476672"/>
            <a:ext cx="4894263" cy="1095375"/>
          </a:xfrm>
        </p:spPr>
        <p:txBody>
          <a:bodyPr/>
          <a:lstStyle/>
          <a:p>
            <a:pPr eaLnBrk="1" hangingPunct="1"/>
            <a:r>
              <a:rPr lang="en-US" altLang="en-US" sz="4000" dirty="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with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par>
                          <p:cTn id="12" fill="hold">
                            <p:stCondLst>
                              <p:cond delay="1100"/>
                            </p:stCondLst>
                            <p:childTnLst>
                              <p:par>
                                <p:cTn id="13" presetID="14" presetClass="entr" presetSubtype="10" fill="hold" grpId="0" nodeType="after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5" dur="500"/>
                                        <p:tgtEl>
                                          <p:spTgt spid="727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0" dur="500"/>
                                        <p:tgtEl>
                                          <p:spTgt spid="727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F85C7180-4BAF-4347-8109-DE47BEEEA425}"/>
              </a:ext>
            </a:extLst>
          </p:cNvPr>
          <p:cNvSpPr>
            <a:spLocks noGrp="1" noChangeArrowheads="1"/>
          </p:cNvSpPr>
          <p:nvPr>
            <p:ph idx="1"/>
          </p:nvPr>
        </p:nvSpPr>
        <p:spPr>
          <a:xfrm>
            <a:off x="714375" y="2071688"/>
            <a:ext cx="7696200" cy="4319587"/>
          </a:xfrm>
        </p:spPr>
        <p:txBody>
          <a:bodyPr/>
          <a:lstStyle/>
          <a:p>
            <a:pPr eaLnBrk="1" hangingPunct="1">
              <a:lnSpc>
                <a:spcPct val="80000"/>
              </a:lnSpc>
              <a:buFontTx/>
              <a:buNone/>
            </a:pPr>
            <a:endParaRPr lang="en-US" altLang="en-US" sz="2000" b="1" dirty="0"/>
          </a:p>
          <a:p>
            <a:pPr eaLnBrk="1" hangingPunct="1">
              <a:lnSpc>
                <a:spcPct val="80000"/>
              </a:lnSpc>
              <a:buFontTx/>
              <a:buNone/>
            </a:pPr>
            <a:r>
              <a:rPr lang="en-US" altLang="en-US" dirty="0"/>
              <a:t>If you would like to speak to a member of staff…</a:t>
            </a:r>
          </a:p>
          <a:p>
            <a:pPr eaLnBrk="1" hangingPunct="1">
              <a:lnSpc>
                <a:spcPct val="80000"/>
              </a:lnSpc>
            </a:pPr>
            <a:endParaRPr lang="en-US" altLang="en-US" dirty="0"/>
          </a:p>
          <a:p>
            <a:pPr algn="just" eaLnBrk="1" hangingPunct="1">
              <a:lnSpc>
                <a:spcPct val="80000"/>
              </a:lnSpc>
            </a:pPr>
            <a:r>
              <a:rPr lang="en-US" altLang="en-US" sz="2000" dirty="0"/>
              <a:t>Mrs Mead will forward on any emails and pass on any telephone messages.</a:t>
            </a:r>
          </a:p>
          <a:p>
            <a:pPr algn="just" eaLnBrk="1" hangingPunct="1">
              <a:lnSpc>
                <a:spcPct val="80000"/>
              </a:lnSpc>
            </a:pPr>
            <a:r>
              <a:rPr lang="en-US" altLang="en-US" sz="2000" dirty="0"/>
              <a:t>Miss Graves can be contacted via Class Dojo. We will try to reply as soon as possible (within 24 hours during the week) but urgent messages should be sent via the office as we will not necessarily be able to access Dojo whilst we are teaching!</a:t>
            </a:r>
          </a:p>
          <a:p>
            <a:pPr algn="just" eaLnBrk="1" hangingPunct="1">
              <a:lnSpc>
                <a:spcPct val="80000"/>
              </a:lnSpc>
            </a:pPr>
            <a:r>
              <a:rPr lang="en-US" altLang="en-US" sz="2000" dirty="0"/>
              <a:t>A member of the Senior Leadership Team will also be available on the playground every morning and afternoon.</a:t>
            </a:r>
          </a:p>
          <a:p>
            <a:pPr eaLnBrk="1" hangingPunct="1">
              <a:lnSpc>
                <a:spcPct val="80000"/>
              </a:lnSpc>
            </a:pPr>
            <a:r>
              <a:rPr lang="en-GB" altLang="en-US" sz="2000" dirty="0"/>
              <a:t>Our Family Liaison Officer (FLO) Amy Taylor can be contacted on 07552 045390.</a:t>
            </a:r>
            <a:endParaRPr lang="en-US" altLang="en-US" sz="2000" dirty="0"/>
          </a:p>
          <a:p>
            <a:pPr eaLnBrk="1" hangingPunct="1">
              <a:lnSpc>
                <a:spcPct val="80000"/>
              </a:lnSpc>
            </a:pPr>
            <a:endParaRPr lang="en-US" altLang="en-US" sz="2000" dirty="0"/>
          </a:p>
          <a:p>
            <a:pPr eaLnBrk="1" hangingPunct="1">
              <a:lnSpc>
                <a:spcPct val="80000"/>
              </a:lnSpc>
            </a:pPr>
            <a:endParaRPr lang="en-US" altLang="en-US" sz="2000" dirty="0"/>
          </a:p>
        </p:txBody>
      </p:sp>
      <p:sp>
        <p:nvSpPr>
          <p:cNvPr id="72706" name="Rectangle 2">
            <a:extLst>
              <a:ext uri="{FF2B5EF4-FFF2-40B4-BE49-F238E27FC236}">
                <a16:creationId xmlns:a16="http://schemas.microsoft.com/office/drawing/2014/main" id="{71424B6D-D914-4C2B-9BBA-0E4E9326AC2F}"/>
              </a:ext>
            </a:extLst>
          </p:cNvPr>
          <p:cNvSpPr>
            <a:spLocks noGrp="1" noChangeArrowheads="1"/>
          </p:cNvSpPr>
          <p:nvPr>
            <p:ph type="title"/>
          </p:nvPr>
        </p:nvSpPr>
        <p:spPr>
          <a:xfrm>
            <a:off x="1619250" y="476250"/>
            <a:ext cx="4894263" cy="1095375"/>
          </a:xfrm>
        </p:spPr>
        <p:txBody>
          <a:bodyPr/>
          <a:lstStyle/>
          <a:p>
            <a:pPr eaLnBrk="1" hangingPunct="1"/>
            <a:r>
              <a:rPr lang="en-US" altLang="en-US" sz="4000">
                <a:solidFill>
                  <a:srgbClr val="FFFF00"/>
                </a:solidFill>
              </a:rPr>
              <a:t>Getting in Contact</a:t>
            </a:r>
          </a:p>
        </p:txBody>
      </p:sp>
      <p:pic>
        <p:nvPicPr>
          <p:cNvPr id="32772" name="Picture 6">
            <a:extLst>
              <a:ext uri="{FF2B5EF4-FFF2-40B4-BE49-F238E27FC236}">
                <a16:creationId xmlns:a16="http://schemas.microsoft.com/office/drawing/2014/main" id="{A55B88DB-4046-4CBE-9D3E-26C5E89F0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17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93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randombar(horizontal)">
                                      <p:cBhvr>
                                        <p:cTn id="7" dur="600">
                                          <p:stCondLst>
                                            <p:cond delay="0"/>
                                          </p:stCondLst>
                                        </p:cTn>
                                        <p:tgtEl>
                                          <p:spTgt spid="72706"/>
                                        </p:tgtEl>
                                      </p:cBhvr>
                                    </p:animEffect>
                                  </p:childTnLst>
                                </p:cTn>
                              </p:par>
                            </p:childTnLst>
                          </p:cTn>
                        </p:par>
                        <p:par>
                          <p:cTn id="8" fill="hold" nodeType="afterGroup">
                            <p:stCondLst>
                              <p:cond delay="600"/>
                            </p:stCondLst>
                            <p:childTnLst>
                              <p:par>
                                <p:cTn id="9" presetID="14" presetClass="entr" presetSubtype="10" fill="hold" grpId="0" nodeType="after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Effect transition="in" filter="randombar(horizontal)">
                                      <p:cBhvr>
                                        <p:cTn id="11" dur="500"/>
                                        <p:tgtEl>
                                          <p:spTgt spid="727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randombar(horizontal)">
                                      <p:cBhvr>
                                        <p:cTn id="16" dur="500"/>
                                        <p:tgtEl>
                                          <p:spTgt spid="727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animEffect transition="in" filter="randombar(horizontal)">
                                      <p:cBhvr>
                                        <p:cTn id="21" dur="500"/>
                                        <p:tgtEl>
                                          <p:spTgt spid="72707">
                                            <p:txEl>
                                              <p:pRg st="4" end="4"/>
                                            </p:txEl>
                                          </p:spTgt>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Effect transition="in" filter="randombar(horizontal)">
                                      <p:cBhvr>
                                        <p:cTn id="25" dur="500"/>
                                        <p:tgtEl>
                                          <p:spTgt spid="7270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2707">
                                            <p:txEl>
                                              <p:pRg st="6" end="6"/>
                                            </p:txEl>
                                          </p:spTgt>
                                        </p:tgtEl>
                                        <p:attrNameLst>
                                          <p:attrName>style.visibility</p:attrName>
                                        </p:attrNameLst>
                                      </p:cBhvr>
                                      <p:to>
                                        <p:strVal val="visible"/>
                                      </p:to>
                                    </p:set>
                                    <p:animEffect transition="in" filter="randombar(horizontal)">
                                      <p:cBhvr>
                                        <p:cTn id="30"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663-F7E3-406C-0610-E2E672D1D037}"/>
              </a:ext>
            </a:extLst>
          </p:cNvPr>
          <p:cNvSpPr>
            <a:spLocks noGrp="1"/>
          </p:cNvSpPr>
          <p:nvPr>
            <p:ph type="title"/>
          </p:nvPr>
        </p:nvSpPr>
        <p:spPr>
          <a:xfrm>
            <a:off x="1115616" y="2564904"/>
            <a:ext cx="6502400" cy="1239982"/>
          </a:xfrm>
        </p:spPr>
        <p:txBody>
          <a:bodyPr>
            <a:normAutofit fontScale="90000"/>
          </a:bodyPr>
          <a:lstStyle/>
          <a:p>
            <a:pPr>
              <a:spcBef>
                <a:spcPts val="0"/>
              </a:spcBef>
              <a:spcAft>
                <a:spcPts val="0"/>
              </a:spcAft>
            </a:pPr>
            <a:r>
              <a:rPr lang="en-US" sz="5025" dirty="0"/>
              <a:t>Our Values:</a:t>
            </a:r>
            <a:br>
              <a:rPr lang="en-US" dirty="0"/>
            </a:br>
            <a: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Kindness     Respect    Positivity     Perseverance Responsibility     Hard work</a:t>
            </a:r>
            <a:br>
              <a:rPr lang="en-US" sz="27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55F9FF-6121-A1D1-C318-C85D651498EE}"/>
              </a:ext>
            </a:extLst>
          </p:cNvPr>
          <p:cNvSpPr>
            <a:spLocks noGrp="1"/>
          </p:cNvSpPr>
          <p:nvPr>
            <p:ph idx="1"/>
          </p:nvPr>
        </p:nvSpPr>
        <p:spPr>
          <a:xfrm>
            <a:off x="562899" y="3923139"/>
            <a:ext cx="7346164" cy="2961409"/>
          </a:xfrm>
        </p:spPr>
        <p:txBody>
          <a:bodyPr>
            <a:normAutofit/>
          </a:bodyPr>
          <a:lstStyle/>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KIND</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RESPECTFUL</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POSITIVE</a:t>
            </a: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PERSEVERE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RESPONSIBLE</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spcAft>
                <a:spcPts val="0"/>
              </a:spcAft>
              <a:buNone/>
            </a:pPr>
            <a:r>
              <a:rPr lang="en-US"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We are </a:t>
            </a:r>
            <a:r>
              <a:rPr lang="en-US" b="1" u="sng"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HARD WORKING </a:t>
            </a:r>
          </a:p>
          <a:p>
            <a:pPr marL="0" indent="0" algn="ctr">
              <a:spcBef>
                <a:spcPts val="0"/>
              </a:spcBef>
              <a:buNone/>
            </a:pPr>
            <a:endParaRPr lang="en-US" dirty="0"/>
          </a:p>
          <a:p>
            <a:pPr marL="0" indent="0" algn="ctr">
              <a:spcBef>
                <a:spcPts val="0"/>
              </a:spcBef>
              <a:spcAft>
                <a:spcPts val="0"/>
              </a:spcAft>
              <a:buNone/>
            </a:pPr>
            <a:endParaRPr lang="en-US" sz="22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2F2778-D0B0-A65D-0D4B-C3AB233A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121" y="381602"/>
            <a:ext cx="1259884" cy="1637850"/>
          </a:xfrm>
          <a:prstGeom prst="rect">
            <a:avLst/>
          </a:prstGeom>
        </p:spPr>
      </p:pic>
      <p:sp>
        <p:nvSpPr>
          <p:cNvPr id="4" name="TextBox 3">
            <a:extLst>
              <a:ext uri="{FF2B5EF4-FFF2-40B4-BE49-F238E27FC236}">
                <a16:creationId xmlns:a16="http://schemas.microsoft.com/office/drawing/2014/main" id="{1295CC5B-D7C1-88BA-7CA6-77AE794375DF}"/>
              </a:ext>
            </a:extLst>
          </p:cNvPr>
          <p:cNvSpPr txBox="1"/>
          <p:nvPr/>
        </p:nvSpPr>
        <p:spPr>
          <a:xfrm>
            <a:off x="2267744" y="692696"/>
            <a:ext cx="4536504" cy="1015663"/>
          </a:xfrm>
          <a:prstGeom prst="rect">
            <a:avLst/>
          </a:prstGeom>
          <a:noFill/>
        </p:spPr>
        <p:txBody>
          <a:bodyPr wrap="square" rtlCol="0">
            <a:spAutoFit/>
          </a:bodyPr>
          <a:lstStyle/>
          <a:p>
            <a:r>
              <a:rPr lang="en-US" sz="6000" i="1" dirty="0">
                <a:solidFill>
                  <a:schemeClr val="bg1"/>
                </a:solidFill>
                <a:latin typeface="Calibri Light" panose="020F0302020204030204" pitchFamily="34" charset="0"/>
                <a:cs typeface="Calibri Light" panose="020F0302020204030204" pitchFamily="34" charset="0"/>
              </a:rPr>
              <a:t>OUR VALUES </a:t>
            </a:r>
          </a:p>
        </p:txBody>
      </p:sp>
    </p:spTree>
    <p:extLst>
      <p:ext uri="{BB962C8B-B14F-4D97-AF65-F5344CB8AC3E}">
        <p14:creationId xmlns:p14="http://schemas.microsoft.com/office/powerpoint/2010/main" val="21106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46E6-6DAA-0C18-763E-08AAC1492D62}"/>
              </a:ext>
            </a:extLst>
          </p:cNvPr>
          <p:cNvSpPr>
            <a:spLocks noGrp="1"/>
          </p:cNvSpPr>
          <p:nvPr>
            <p:ph type="ctrTitle"/>
          </p:nvPr>
        </p:nvSpPr>
        <p:spPr>
          <a:xfrm>
            <a:off x="683568" y="548680"/>
            <a:ext cx="5825202" cy="1234727"/>
          </a:xfrm>
        </p:spPr>
        <p:txBody>
          <a:bodyPr>
            <a:normAutofit fontScale="90000"/>
          </a:bodyPr>
          <a:lstStyle/>
          <a:p>
            <a:r>
              <a:rPr lang="en-US" i="1" dirty="0">
                <a:latin typeface="Calibri Light" panose="020F0302020204030204" pitchFamily="34" charset="0"/>
                <a:cs typeface="Calibri Light" panose="020F0302020204030204" pitchFamily="34" charset="0"/>
              </a:rPr>
              <a:t>Our School Rules </a:t>
            </a:r>
            <a:br>
              <a:rPr lang="en-US" dirty="0"/>
            </a:br>
            <a:endParaRPr lang="en-US" dirty="0"/>
          </a:p>
        </p:txBody>
      </p:sp>
      <p:sp>
        <p:nvSpPr>
          <p:cNvPr id="3" name="Subtitle 2">
            <a:extLst>
              <a:ext uri="{FF2B5EF4-FFF2-40B4-BE49-F238E27FC236}">
                <a16:creationId xmlns:a16="http://schemas.microsoft.com/office/drawing/2014/main" id="{88965A03-31E0-942E-23AA-9BB15AA968AA}"/>
              </a:ext>
            </a:extLst>
          </p:cNvPr>
          <p:cNvSpPr>
            <a:spLocks noGrp="1"/>
          </p:cNvSpPr>
          <p:nvPr>
            <p:ph type="subTitle" idx="1"/>
          </p:nvPr>
        </p:nvSpPr>
        <p:spPr>
          <a:xfrm>
            <a:off x="1187624" y="1988840"/>
            <a:ext cx="5825202" cy="822674"/>
          </a:xfrm>
        </p:spPr>
        <p:txBody>
          <a:bodyPr>
            <a:noAutofit/>
          </a:bodyPr>
          <a:lstStyle/>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SAFE </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READY</a:t>
            </a:r>
          </a:p>
          <a:p>
            <a:pPr marL="685800" indent="-685800" algn="l">
              <a:buFont typeface="Arial" panose="020B0604020202020204" pitchFamily="34" charset="0"/>
              <a:buChar char="•"/>
            </a:pPr>
            <a:r>
              <a:rPr lang="en-US" sz="5250" dirty="0">
                <a:solidFill>
                  <a:schemeClr val="bg1"/>
                </a:solidFill>
              </a:rPr>
              <a:t>Be </a:t>
            </a:r>
            <a:r>
              <a:rPr lang="en-US" sz="5250" b="1" u="sng" dirty="0">
                <a:solidFill>
                  <a:schemeClr val="bg1"/>
                </a:solidFill>
              </a:rPr>
              <a:t>RESPECTFUL</a:t>
            </a:r>
            <a:r>
              <a:rPr lang="en-US" sz="5250" dirty="0">
                <a:solidFill>
                  <a:schemeClr val="accent2">
                    <a:lumMod val="75000"/>
                  </a:schemeClr>
                </a:solidFill>
              </a:rPr>
              <a:t> </a:t>
            </a:r>
          </a:p>
        </p:txBody>
      </p:sp>
      <p:pic>
        <p:nvPicPr>
          <p:cNvPr id="5" name="Picture 4" descr="A picture containing text&#10;&#10;Description automatically generated">
            <a:extLst>
              <a:ext uri="{FF2B5EF4-FFF2-40B4-BE49-F238E27FC236}">
                <a16:creationId xmlns:a16="http://schemas.microsoft.com/office/drawing/2014/main" id="{59973417-10BE-24C9-4F89-47792E73F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2826" y="404664"/>
            <a:ext cx="1371942" cy="1783526"/>
          </a:xfrm>
          <a:prstGeom prst="rect">
            <a:avLst/>
          </a:prstGeom>
        </p:spPr>
      </p:pic>
    </p:spTree>
    <p:extLst>
      <p:ext uri="{BB962C8B-B14F-4D97-AF65-F5344CB8AC3E}">
        <p14:creationId xmlns:p14="http://schemas.microsoft.com/office/powerpoint/2010/main" val="6173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549A-3ED6-B2B1-1CFA-96362D9261CE}"/>
              </a:ext>
            </a:extLst>
          </p:cNvPr>
          <p:cNvSpPr>
            <a:spLocks noGrp="1"/>
          </p:cNvSpPr>
          <p:nvPr>
            <p:ph type="title"/>
          </p:nvPr>
        </p:nvSpPr>
        <p:spPr>
          <a:xfrm>
            <a:off x="683568" y="361949"/>
            <a:ext cx="7488832" cy="990600"/>
          </a:xfrm>
        </p:spPr>
        <p:txBody>
          <a:bodyPr>
            <a:noAutofit/>
          </a:bodyPr>
          <a:lstStyle/>
          <a:p>
            <a:pPr marL="4763" indent="-4763" algn="just">
              <a:spcBef>
                <a:spcPts val="0"/>
              </a:spcBef>
              <a:spcAft>
                <a:spcPts val="0"/>
              </a:spcAft>
            </a:pPr>
            <a:r>
              <a:rPr lang="en-US" sz="4200" b="1" u="sng" dirty="0">
                <a:solidFill>
                  <a:schemeClr val="bg1"/>
                </a:solidFill>
                <a:latin typeface="Calibri Light" panose="020F0302020204030204" pitchFamily="34" charset="0"/>
                <a:ea typeface="Candara" panose="020E0502030303020204" pitchFamily="34" charset="0"/>
                <a:cs typeface="Candara" panose="020E0502030303020204" pitchFamily="34" charset="0"/>
              </a:rPr>
              <a:t>SCHOOL RULES – SAFE, READY, RESPECTFUL.</a:t>
            </a:r>
            <a:r>
              <a:rPr lang="en-US" sz="4200" b="1" dirty="0">
                <a:solidFill>
                  <a:schemeClr val="bg1"/>
                </a:solidFill>
                <a:latin typeface="Calibri Light" panose="020F0302020204030204" pitchFamily="34" charset="0"/>
                <a:ea typeface="Candara" panose="020E0502030303020204" pitchFamily="34" charset="0"/>
                <a:cs typeface="Candara" panose="020E0502030303020204" pitchFamily="34" charset="0"/>
              </a:rPr>
              <a:t> </a:t>
            </a:r>
            <a:endParaRPr lang="en-US" sz="4200" b="1" dirty="0">
              <a:solidFill>
                <a:schemeClr val="bg1"/>
              </a:solidFill>
              <a:latin typeface="Candara" panose="020E0502030303020204" pitchFamily="34" charset="0"/>
              <a:ea typeface="Candara" panose="020E0502030303020204" pitchFamily="34" charset="0"/>
              <a:cs typeface="Candara" panose="020E0502030303020204" pitchFamily="34" charset="0"/>
            </a:endParaRPr>
          </a:p>
        </p:txBody>
      </p:sp>
      <p:sp>
        <p:nvSpPr>
          <p:cNvPr id="3" name="Content Placeholder 2">
            <a:extLst>
              <a:ext uri="{FF2B5EF4-FFF2-40B4-BE49-F238E27FC236}">
                <a16:creationId xmlns:a16="http://schemas.microsoft.com/office/drawing/2014/main" id="{1F4A6D39-AA1A-0BF4-33F8-FB91AA013594}"/>
              </a:ext>
            </a:extLst>
          </p:cNvPr>
          <p:cNvSpPr>
            <a:spLocks noGrp="1"/>
          </p:cNvSpPr>
          <p:nvPr>
            <p:ph idx="1"/>
          </p:nvPr>
        </p:nvSpPr>
        <p:spPr>
          <a:xfrm>
            <a:off x="1115616" y="2564904"/>
            <a:ext cx="7416824" cy="3744416"/>
          </a:xfrm>
        </p:spPr>
        <p:txBody>
          <a:bodyPr>
            <a:normAutofit fontScale="85000" lnSpcReduction="20000"/>
          </a:bodyPr>
          <a:lstStyle/>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There are just 3 simple, clear and coherent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expectations. </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This makes it easy for adults and children to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recognise</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good </a:t>
            </a:r>
            <a:r>
              <a:rPr lang="en-US" sz="3400" dirty="0" err="1">
                <a:solidFill>
                  <a:srgbClr val="000000"/>
                </a:solidFill>
                <a:latin typeface="Calibri Light" panose="020F0302020204030204" pitchFamily="34" charset="0"/>
                <a:ea typeface="Candara" panose="020E0502030303020204" pitchFamily="34" charset="0"/>
                <a:cs typeface="Candara" panose="020E0502030303020204" pitchFamily="34" charset="0"/>
              </a:rPr>
              <a:t>behaviours</a:t>
            </a: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 and expectations.</a:t>
            </a: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r>
              <a:rPr lang="en-US" sz="3400" dirty="0">
                <a:solidFill>
                  <a:srgbClr val="000000"/>
                </a:solidFill>
                <a:latin typeface="Calibri Light" panose="020F0302020204030204" pitchFamily="34" charset="0"/>
                <a:ea typeface="Candara" panose="020E0502030303020204" pitchFamily="34" charset="0"/>
                <a:cs typeface="Candara" panose="020E0502030303020204" pitchFamily="34" charset="0"/>
              </a:rPr>
              <a:t>They are easy to follow and easy to remember enabling all children and all adults to embrace them. </a:t>
            </a:r>
            <a:endParaRPr lang="en-US" sz="34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3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425535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8C31-91EB-912C-DB70-E18A7B25318D}"/>
              </a:ext>
            </a:extLst>
          </p:cNvPr>
          <p:cNvSpPr>
            <a:spLocks noGrp="1"/>
          </p:cNvSpPr>
          <p:nvPr>
            <p:ph type="title"/>
          </p:nvPr>
        </p:nvSpPr>
        <p:spPr/>
        <p:txBody>
          <a:bodyPr/>
          <a:lstStyle/>
          <a:p>
            <a:r>
              <a:rPr lang="en-US" dirty="0"/>
              <a:t>BE SAFE </a:t>
            </a:r>
          </a:p>
        </p:txBody>
      </p:sp>
      <p:sp>
        <p:nvSpPr>
          <p:cNvPr id="3" name="Content Placeholder 2">
            <a:extLst>
              <a:ext uri="{FF2B5EF4-FFF2-40B4-BE49-F238E27FC236}">
                <a16:creationId xmlns:a16="http://schemas.microsoft.com/office/drawing/2014/main" id="{0D980A84-2733-14EC-AF75-F25468FDCBDF}"/>
              </a:ext>
            </a:extLst>
          </p:cNvPr>
          <p:cNvSpPr>
            <a:spLocks noGrp="1"/>
          </p:cNvSpPr>
          <p:nvPr>
            <p:ph idx="1"/>
          </p:nvPr>
        </p:nvSpPr>
        <p:spPr>
          <a:xfrm>
            <a:off x="871538" y="2674938"/>
            <a:ext cx="7948934" cy="3994422"/>
          </a:xfrm>
        </p:spPr>
        <p:txBody>
          <a:bodyPr>
            <a:normAutofit/>
          </a:bodyPr>
          <a:lstStyle/>
          <a:p>
            <a:pPr marL="0" indent="0" algn="just">
              <a:spcBef>
                <a:spcPts val="0"/>
              </a:spcBef>
              <a:spcAft>
                <a:spcPts val="0"/>
              </a:spcAft>
              <a:buNone/>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cs typeface="Candara" panose="020E0502030303020204" pitchFamily="34" charset="0"/>
              </a:rPr>
              <a:t>SAFE</a:t>
            </a: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 when: </a:t>
            </a:r>
          </a:p>
          <a:p>
            <a:pPr marL="0" indent="0" algn="just">
              <a:spcBef>
                <a:spcPts val="0"/>
              </a:spcBef>
              <a:spcAft>
                <a:spcPts val="0"/>
              </a:spcAft>
              <a:buNone/>
            </a:pPr>
            <a:endPar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move around school in a safe manner;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follow instructions to keep ourselves safe e.g. on school trips;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use equipment safely;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stay safe online;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cross roads safely;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keep our hands and feet to ourselves…</a:t>
            </a:r>
            <a:endParaRPr lang="en-US" sz="2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2175"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endParaRPr lang="en-US" dirty="0"/>
          </a:p>
        </p:txBody>
      </p:sp>
    </p:spTree>
    <p:extLst>
      <p:ext uri="{BB962C8B-B14F-4D97-AF65-F5344CB8AC3E}">
        <p14:creationId xmlns:p14="http://schemas.microsoft.com/office/powerpoint/2010/main" val="215533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8F04-7298-16E8-CA28-6BE401904FD0}"/>
              </a:ext>
            </a:extLst>
          </p:cNvPr>
          <p:cNvSpPr>
            <a:spLocks noGrp="1"/>
          </p:cNvSpPr>
          <p:nvPr>
            <p:ph type="title"/>
          </p:nvPr>
        </p:nvSpPr>
        <p:spPr/>
        <p:txBody>
          <a:bodyPr/>
          <a:lstStyle/>
          <a:p>
            <a:r>
              <a:rPr lang="en-US" dirty="0"/>
              <a:t>BE READY </a:t>
            </a:r>
          </a:p>
        </p:txBody>
      </p:sp>
      <p:sp>
        <p:nvSpPr>
          <p:cNvPr id="3" name="Content Placeholder 2">
            <a:extLst>
              <a:ext uri="{FF2B5EF4-FFF2-40B4-BE49-F238E27FC236}">
                <a16:creationId xmlns:a16="http://schemas.microsoft.com/office/drawing/2014/main" id="{83680551-C518-802D-C3EE-A1D38D81A35B}"/>
              </a:ext>
            </a:extLst>
          </p:cNvPr>
          <p:cNvSpPr>
            <a:spLocks noGrp="1"/>
          </p:cNvSpPr>
          <p:nvPr>
            <p:ph idx="1"/>
          </p:nvPr>
        </p:nvSpPr>
        <p:spPr/>
        <p:txBody>
          <a:bodyPr/>
          <a:lstStyle/>
          <a:p>
            <a:pPr marL="0" indent="0" algn="just">
              <a:spcBef>
                <a:spcPts val="0"/>
              </a:spcBef>
              <a:spcAft>
                <a:spcPts val="0"/>
              </a:spcAft>
              <a:buNone/>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cs typeface="Candara" panose="020E0502030303020204" pitchFamily="34" charset="0"/>
              </a:rPr>
              <a:t>READY</a:t>
            </a: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 to learn when: </a:t>
            </a:r>
          </a:p>
          <a:p>
            <a:pPr marL="0" indent="0" algn="just">
              <a:spcBef>
                <a:spcPts val="0"/>
              </a:spcBef>
              <a:spcAft>
                <a:spcPts val="0"/>
              </a:spcAft>
              <a:buNone/>
            </a:pPr>
            <a:endPar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endParaRP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arrive at school on time;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have our equipment ready;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show that we are listening,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we are ready to start lessons; </a:t>
            </a:r>
          </a:p>
          <a:p>
            <a:pPr algn="just">
              <a:spcBef>
                <a:spcPts val="0"/>
              </a:spcBef>
              <a:spcAft>
                <a:spcPts val="0"/>
              </a:spcAft>
            </a:pPr>
            <a:r>
              <a:rPr lang="en-US" sz="2600" dirty="0">
                <a:solidFill>
                  <a:srgbClr val="000000"/>
                </a:solidFill>
                <a:latin typeface="Calibri Light" panose="020F0302020204030204" pitchFamily="34" charset="0"/>
                <a:ea typeface="Candara" panose="020E0502030303020204" pitchFamily="34" charset="0"/>
                <a:cs typeface="Candara" panose="020E0502030303020204" pitchFamily="34" charset="0"/>
              </a:rPr>
              <a:t>ready to listen and follow instructions.</a:t>
            </a:r>
            <a:endParaRPr lang="en-US" sz="2600" dirty="0">
              <a:solidFill>
                <a:srgbClr val="000000"/>
              </a:solidFill>
              <a:latin typeface="Candara" panose="020E0502030303020204" pitchFamily="34" charset="0"/>
              <a:ea typeface="Candara" panose="020E0502030303020204" pitchFamily="34" charset="0"/>
              <a:cs typeface="Candara" panose="020E0502030303020204" pitchFamily="34" charset="0"/>
            </a:endParaRPr>
          </a:p>
          <a:p>
            <a:pPr marL="0" indent="0" algn="just">
              <a:spcBef>
                <a:spcPts val="0"/>
              </a:spcBef>
              <a:spcAft>
                <a:spcPts val="0"/>
              </a:spcAft>
              <a:buNone/>
            </a:pPr>
            <a:endParaRPr lang="en-US" sz="1950" dirty="0">
              <a:solidFill>
                <a:srgbClr val="000000"/>
              </a:solidFill>
              <a:latin typeface="Candara" panose="020E0502030303020204" pitchFamily="34" charset="0"/>
              <a:ea typeface="Candara" panose="020E0502030303020204" pitchFamily="34" charset="0"/>
              <a:cs typeface="Candara" panose="020E0502030303020204" pitchFamily="34" charset="0"/>
            </a:endParaRPr>
          </a:p>
        </p:txBody>
      </p:sp>
    </p:spTree>
    <p:extLst>
      <p:ext uri="{BB962C8B-B14F-4D97-AF65-F5344CB8AC3E}">
        <p14:creationId xmlns:p14="http://schemas.microsoft.com/office/powerpoint/2010/main" val="230707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FA8E-CE77-F495-CEE7-E7B2216D922E}"/>
              </a:ext>
            </a:extLst>
          </p:cNvPr>
          <p:cNvSpPr>
            <a:spLocks noGrp="1"/>
          </p:cNvSpPr>
          <p:nvPr>
            <p:ph type="title"/>
          </p:nvPr>
        </p:nvSpPr>
        <p:spPr/>
        <p:txBody>
          <a:bodyPr/>
          <a:lstStyle/>
          <a:p>
            <a:r>
              <a:rPr lang="en-US" dirty="0"/>
              <a:t>BE RESPECTFUL </a:t>
            </a:r>
          </a:p>
        </p:txBody>
      </p:sp>
      <p:sp>
        <p:nvSpPr>
          <p:cNvPr id="3" name="Content Placeholder 2">
            <a:extLst>
              <a:ext uri="{FF2B5EF4-FFF2-40B4-BE49-F238E27FC236}">
                <a16:creationId xmlns:a16="http://schemas.microsoft.com/office/drawing/2014/main" id="{CB60972B-5D34-A44A-3D42-B76D9F88F9FE}"/>
              </a:ext>
            </a:extLst>
          </p:cNvPr>
          <p:cNvSpPr>
            <a:spLocks noGrp="1"/>
          </p:cNvSpPr>
          <p:nvPr>
            <p:ph idx="1"/>
          </p:nvPr>
        </p:nvSpPr>
        <p:spPr>
          <a:xfrm>
            <a:off x="508001" y="2477692"/>
            <a:ext cx="6728295" cy="3903636"/>
          </a:xfrm>
        </p:spPr>
        <p:txBody>
          <a:bodyPr/>
          <a:lstStyle/>
          <a:p>
            <a:pPr marL="0" indent="0">
              <a:buNone/>
            </a:pPr>
            <a:r>
              <a:rPr lang="en-US" sz="2600" dirty="0">
                <a:solidFill>
                  <a:srgbClr val="000000"/>
                </a:solidFill>
                <a:latin typeface="Calibri Light" panose="020F0302020204030204" pitchFamily="34" charset="0"/>
                <a:ea typeface="Candara" panose="020E0502030303020204" pitchFamily="34" charset="0"/>
              </a:rPr>
              <a:t>We are </a:t>
            </a:r>
            <a:r>
              <a:rPr lang="en-US" sz="2600" b="1" dirty="0">
                <a:solidFill>
                  <a:srgbClr val="000000"/>
                </a:solidFill>
                <a:latin typeface="Calibri Light" panose="020F0302020204030204" pitchFamily="34" charset="0"/>
                <a:ea typeface="Candara" panose="020E0502030303020204" pitchFamily="34" charset="0"/>
              </a:rPr>
              <a:t>RESPECTFUL</a:t>
            </a:r>
            <a:r>
              <a:rPr lang="en-US" sz="2600" dirty="0">
                <a:solidFill>
                  <a:srgbClr val="000000"/>
                </a:solidFill>
                <a:latin typeface="Calibri Light" panose="020F0302020204030204" pitchFamily="34" charset="0"/>
                <a:ea typeface="Candara" panose="020E0502030303020204" pitchFamily="34" charset="0"/>
              </a:rPr>
              <a:t> when: </a:t>
            </a:r>
          </a:p>
          <a:p>
            <a:r>
              <a:rPr lang="en-US" sz="2600" dirty="0">
                <a:solidFill>
                  <a:srgbClr val="000000"/>
                </a:solidFill>
                <a:latin typeface="Calibri Light" panose="020F0302020204030204" pitchFamily="34" charset="0"/>
                <a:ea typeface="Candara" panose="020E0502030303020204" pitchFamily="34" charset="0"/>
              </a:rPr>
              <a:t>we listen when others speak; </a:t>
            </a:r>
          </a:p>
          <a:p>
            <a:r>
              <a:rPr lang="en-US" sz="2600" dirty="0">
                <a:solidFill>
                  <a:srgbClr val="000000"/>
                </a:solidFill>
                <a:latin typeface="Calibri Light" panose="020F0302020204030204" pitchFamily="34" charset="0"/>
                <a:ea typeface="Candara" panose="020E0502030303020204" pitchFamily="34" charset="0"/>
              </a:rPr>
              <a:t>we respect the property of our friends and the school; </a:t>
            </a:r>
          </a:p>
          <a:p>
            <a:r>
              <a:rPr lang="en-US" sz="2600" dirty="0">
                <a:solidFill>
                  <a:srgbClr val="000000"/>
                </a:solidFill>
                <a:latin typeface="Calibri Light" panose="020F0302020204030204" pitchFamily="34" charset="0"/>
                <a:ea typeface="Candara" panose="020E0502030303020204" pitchFamily="34" charset="0"/>
              </a:rPr>
              <a:t>we show manners; </a:t>
            </a:r>
          </a:p>
          <a:p>
            <a:r>
              <a:rPr lang="en-US" sz="2600" dirty="0">
                <a:solidFill>
                  <a:srgbClr val="000000"/>
                </a:solidFill>
                <a:latin typeface="Calibri Light" panose="020F0302020204030204" pitchFamily="34" charset="0"/>
                <a:ea typeface="Candara" panose="020E0502030303020204" pitchFamily="34" charset="0"/>
              </a:rPr>
              <a:t>we consider others' feelings; </a:t>
            </a:r>
          </a:p>
          <a:p>
            <a:r>
              <a:rPr lang="en-US" sz="2600" dirty="0">
                <a:solidFill>
                  <a:srgbClr val="000000"/>
                </a:solidFill>
                <a:latin typeface="Calibri Light" panose="020F0302020204030204" pitchFamily="34" charset="0"/>
                <a:ea typeface="Candara" panose="020E0502030303020204" pitchFamily="34" charset="0"/>
              </a:rPr>
              <a:t>we focus our attention; </a:t>
            </a:r>
          </a:p>
          <a:p>
            <a:r>
              <a:rPr lang="en-US" sz="2600" dirty="0">
                <a:solidFill>
                  <a:srgbClr val="000000"/>
                </a:solidFill>
                <a:latin typeface="Calibri Light" panose="020F0302020204030204" pitchFamily="34" charset="0"/>
                <a:ea typeface="Candara" panose="020E0502030303020204" pitchFamily="34" charset="0"/>
              </a:rPr>
              <a:t>we show effort</a:t>
            </a:r>
            <a:endParaRPr lang="en-US" sz="2600" dirty="0"/>
          </a:p>
          <a:p>
            <a:endParaRPr lang="en-US" dirty="0"/>
          </a:p>
        </p:txBody>
      </p:sp>
    </p:spTree>
    <p:extLst>
      <p:ext uri="{BB962C8B-B14F-4D97-AF65-F5344CB8AC3E}">
        <p14:creationId xmlns:p14="http://schemas.microsoft.com/office/powerpoint/2010/main" val="193540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3337E2-23DE-456F-8564-03E991F389A4}"/>
              </a:ext>
            </a:extLst>
          </p:cNvPr>
          <p:cNvSpPr>
            <a:spLocks noGrp="1"/>
          </p:cNvSpPr>
          <p:nvPr>
            <p:ph idx="1"/>
          </p:nvPr>
        </p:nvSpPr>
        <p:spPr>
          <a:xfrm>
            <a:off x="1043608" y="3848472"/>
            <a:ext cx="6824662" cy="2443163"/>
          </a:xfrm>
        </p:spPr>
        <p:txBody>
          <a:bodyPr/>
          <a:lstStyle/>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Lunsford Primary monitors the attendance of every child in the school. We work with and support those children and their families who are not attending school without sufficient reason. </a:t>
            </a:r>
            <a:r>
              <a:rPr lang="en-US" sz="1800" b="1" u="sng" dirty="0">
                <a:latin typeface="Calibri Light" panose="020F0302020204030204" pitchFamily="34" charset="0"/>
                <a:cs typeface="Calibri Light" panose="020F0302020204030204" pitchFamily="34" charset="0"/>
              </a:rPr>
              <a:t>Our attendance target for this academic year is 96.5% attendance. </a:t>
            </a:r>
          </a:p>
          <a:p>
            <a:pPr marL="0" indent="0">
              <a:buFont typeface="Symbol" panose="05050102010706020507" pitchFamily="18" charset="2"/>
              <a:buNone/>
              <a:defRPr/>
            </a:pPr>
            <a:r>
              <a:rPr lang="en-US" sz="1800" dirty="0">
                <a:latin typeface="Calibri Light" panose="020F0302020204030204" pitchFamily="34" charset="0"/>
                <a:cs typeface="Calibri Light" panose="020F0302020204030204" pitchFamily="34" charset="0"/>
              </a:rPr>
              <a:t>To put this in perspective 95% sounds good, but means that your child misses:</a:t>
            </a:r>
          </a:p>
          <a:p>
            <a:pPr>
              <a:defRPr/>
            </a:pPr>
            <a:r>
              <a:rPr lang="en-US" sz="1800" dirty="0">
                <a:latin typeface="Calibri Light" panose="020F0302020204030204" pitchFamily="34" charset="0"/>
                <a:cs typeface="Calibri Light" panose="020F0302020204030204" pitchFamily="34" charset="0"/>
              </a:rPr>
              <a:t>one half day each fortnight</a:t>
            </a:r>
          </a:p>
          <a:p>
            <a:pPr>
              <a:defRPr/>
            </a:pPr>
            <a:r>
              <a:rPr lang="en-US" sz="1800" dirty="0">
                <a:latin typeface="Calibri Light" panose="020F0302020204030204" pitchFamily="34" charset="0"/>
                <a:cs typeface="Calibri Light" panose="020F0302020204030204" pitchFamily="34" charset="0"/>
              </a:rPr>
              <a:t>two weeks every school year</a:t>
            </a:r>
          </a:p>
          <a:p>
            <a:pPr>
              <a:defRPr/>
            </a:pPr>
            <a:r>
              <a:rPr lang="en-US" sz="1800" dirty="0">
                <a:latin typeface="Calibri Light" panose="020F0302020204030204" pitchFamily="34" charset="0"/>
                <a:cs typeface="Calibri Light" panose="020F0302020204030204" pitchFamily="34" charset="0"/>
              </a:rPr>
              <a:t>over three-quarters of a school year in a school career</a:t>
            </a:r>
          </a:p>
          <a:p>
            <a:pPr>
              <a:defRPr/>
            </a:pPr>
            <a:endParaRPr lang="en-US" dirty="0"/>
          </a:p>
        </p:txBody>
      </p:sp>
      <p:sp>
        <p:nvSpPr>
          <p:cNvPr id="44035" name="Title 2">
            <a:extLst>
              <a:ext uri="{FF2B5EF4-FFF2-40B4-BE49-F238E27FC236}">
                <a16:creationId xmlns:a16="http://schemas.microsoft.com/office/drawing/2014/main" id="{D15B2629-6DD8-48AC-8FAE-A208FB302B12}"/>
              </a:ext>
            </a:extLst>
          </p:cNvPr>
          <p:cNvSpPr>
            <a:spLocks noGrp="1"/>
          </p:cNvSpPr>
          <p:nvPr>
            <p:ph type="title"/>
          </p:nvPr>
        </p:nvSpPr>
        <p:spPr/>
        <p:txBody>
          <a:bodyPr/>
          <a:lstStyle/>
          <a:p>
            <a:r>
              <a:rPr lang="en-US" altLang="en-US">
                <a:solidFill>
                  <a:srgbClr val="FFC000"/>
                </a:solidFill>
                <a:latin typeface="Calibri Light" panose="020F0302020204030204" pitchFamily="34" charset="0"/>
                <a:cs typeface="Calibri Light" panose="020F0302020204030204" pitchFamily="34" charset="0"/>
              </a:rPr>
              <a:t>Attendance</a:t>
            </a:r>
          </a:p>
        </p:txBody>
      </p:sp>
      <p:pic>
        <p:nvPicPr>
          <p:cNvPr id="44036" name="Picture 2" descr="Image result for school attendance facts uk">
            <a:extLst>
              <a:ext uri="{FF2B5EF4-FFF2-40B4-BE49-F238E27FC236}">
                <a16:creationId xmlns:a16="http://schemas.microsoft.com/office/drawing/2014/main" id="{7B4E04D7-C18A-4842-BDBD-D823BB520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606"/>
          <a:stretch>
            <a:fillRect/>
          </a:stretch>
        </p:blipFill>
        <p:spPr bwMode="auto">
          <a:xfrm>
            <a:off x="471488" y="1849438"/>
            <a:ext cx="82296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randombar(horizontal)">
                                      <p:cBhvr>
                                        <p:cTn id="7" dur="600">
                                          <p:stCondLst>
                                            <p:cond delay="0"/>
                                          </p:stCondLst>
                                        </p:cTn>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additive="base">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403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34d301d-d4c2-4fa9-b2b4-b936703136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18" ma:contentTypeDescription="Create a new document." ma:contentTypeScope="" ma:versionID="0469ac883d2a9d9c116254331bcde26b">
  <xsd:schema xmlns:xsd="http://www.w3.org/2001/XMLSchema" xmlns:xs="http://www.w3.org/2001/XMLSchema" xmlns:p="http://schemas.microsoft.com/office/2006/metadata/properties" xmlns:ns3="16d6c074-21fd-47e2-8c27-61c5186e6e38" xmlns:ns4="734b5fcb-0aec-4d66-8d62-785836a309e3" xmlns:ns5="134d301d-d4c2-4fa9-b2b4-b936703136ea" targetNamespace="http://schemas.microsoft.com/office/2006/metadata/properties" ma:root="true" ma:fieldsID="945d8379334ed28817ba476d47f265cb" ns3:_="" ns4:_="" ns5:_="">
    <xsd:import namespace="16d6c074-21fd-47e2-8c27-61c5186e6e38"/>
    <xsd:import namespace="734b5fcb-0aec-4d66-8d62-785836a309e3"/>
    <xsd:import namespace="134d301d-d4c2-4fa9-b2b4-b936703136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MediaLengthInSeconds" minOccurs="0"/>
                <xsd:element ref="ns5:MediaServiceLocation" minOccurs="0"/>
                <xsd:element ref="ns5:_activity" minOccurs="0"/>
                <xsd:element ref="ns5:MediaServiceObjectDetectorVersions" minOccurs="0"/>
                <xsd:element ref="ns5:MediaServiceSearchProperties" minOccurs="0"/>
                <xsd:element ref="ns5: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6c074-21fd-47e2-8c27-61c5186e6e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4b5fcb-0aec-4d66-8d62-785836a309e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4d301d-d4c2-4fa9-b2b4-b936703136ea" elementFormDefault="qualified">
    <xsd:import namespace="http://schemas.microsoft.com/office/2006/documentManagement/types"/>
    <xsd:import namespace="http://schemas.microsoft.com/office/infopath/2007/PartnerControls"/>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869FD-A1BD-4BCC-A69B-CA956D2A3231}">
  <ds:schemaRefs>
    <ds:schemaRef ds:uri="16d6c074-21fd-47e2-8c27-61c5186e6e38"/>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134d301d-d4c2-4fa9-b2b4-b936703136ea"/>
    <ds:schemaRef ds:uri="734b5fcb-0aec-4d66-8d62-785836a309e3"/>
    <ds:schemaRef ds:uri="http://www.w3.org/XML/1998/namespace"/>
    <ds:schemaRef ds:uri="http://purl.org/dc/dcmitype/"/>
  </ds:schemaRefs>
</ds:datastoreItem>
</file>

<file path=customXml/itemProps2.xml><?xml version="1.0" encoding="utf-8"?>
<ds:datastoreItem xmlns:ds="http://schemas.openxmlformats.org/officeDocument/2006/customXml" ds:itemID="{DF36F27A-C512-4981-9272-A2F6C05222D6}">
  <ds:schemaRefs>
    <ds:schemaRef ds:uri="http://schemas.microsoft.com/sharepoint/v3/contenttype/forms"/>
  </ds:schemaRefs>
</ds:datastoreItem>
</file>

<file path=customXml/itemProps3.xml><?xml version="1.0" encoding="utf-8"?>
<ds:datastoreItem xmlns:ds="http://schemas.openxmlformats.org/officeDocument/2006/customXml" ds:itemID="{5B5B80EF-B593-49D6-A1BA-8BCD9ABB37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6c074-21fd-47e2-8c27-61c5186e6e38"/>
    <ds:schemaRef ds:uri="734b5fcb-0aec-4d66-8d62-785836a309e3"/>
    <ds:schemaRef ds:uri="134d301d-d4c2-4fa9-b2b4-b93670313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Waveform</Template>
  <TotalTime>0</TotalTime>
  <Words>1314</Words>
  <Application>Microsoft Office PowerPoint</Application>
  <PresentationFormat>On-screen Show (4:3)</PresentationFormat>
  <Paragraphs>143</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Candara</vt:lpstr>
      <vt:lpstr>Comic Sans MS</vt:lpstr>
      <vt:lpstr>Symbol</vt:lpstr>
      <vt:lpstr>Times New Roman</vt:lpstr>
      <vt:lpstr>Waveform</vt:lpstr>
      <vt:lpstr>Lunsford Primary School</vt:lpstr>
      <vt:lpstr>Who’s Who?</vt:lpstr>
      <vt:lpstr>Our Values: Kindness     Respect    Positivity     Perseverance Responsibility     Hard work </vt:lpstr>
      <vt:lpstr>Our School Rules  </vt:lpstr>
      <vt:lpstr>SCHOOL RULES – SAFE, READY, RESPECTFUL. </vt:lpstr>
      <vt:lpstr>BE SAFE </vt:lpstr>
      <vt:lpstr>BE READY </vt:lpstr>
      <vt:lpstr>BE RESPECTFUL </vt:lpstr>
      <vt:lpstr>Attendance</vt:lpstr>
      <vt:lpstr>Attendance</vt:lpstr>
      <vt:lpstr>Uniform</vt:lpstr>
      <vt:lpstr> </vt:lpstr>
      <vt:lpstr>Our Topics </vt:lpstr>
      <vt:lpstr>Reading</vt:lpstr>
      <vt:lpstr>Homework</vt:lpstr>
      <vt:lpstr>PE</vt:lpstr>
      <vt:lpstr>Phonics Screener</vt:lpstr>
      <vt:lpstr>Online  Safety</vt:lpstr>
      <vt:lpstr>Online Safety</vt:lpstr>
      <vt:lpstr>Getting in Contact</vt:lpstr>
      <vt:lpstr>Getting in Contact</vt:lpstr>
    </vt:vector>
  </TitlesOfParts>
  <Company>Dame Janet J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Dame Janet Community Junior School</dc:title>
  <dc:creator>The Headteacher</dc:creator>
  <cp:lastModifiedBy>Tara Graves</cp:lastModifiedBy>
  <cp:revision>242</cp:revision>
  <cp:lastPrinted>2016-06-21T11:26:50Z</cp:lastPrinted>
  <dcterms:created xsi:type="dcterms:W3CDTF">2006-07-04T09:52:48Z</dcterms:created>
  <dcterms:modified xsi:type="dcterms:W3CDTF">2024-09-11T16:31:07Z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