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erverZoom="100000" strictFirstAndLastChars="0" saveSubsetFonts="1" autoCompressPictures="0">
  <p:sldMasterIdLst>
    <p:sldMasterId id="2147483650" r:id="rId4"/>
    <p:sldMasterId id="2147483719" r:id="rId5"/>
    <p:sldMasterId id="2147483702" r:id="rId6"/>
    <p:sldMasterId id="2147483704" r:id="rId7"/>
  </p:sldMasterIdLst>
  <p:notesMasterIdLst>
    <p:notesMasterId r:id="rId19"/>
  </p:notesMasterIdLst>
  <p:sldIdLst>
    <p:sldId id="455" r:id="rId8"/>
    <p:sldId id="448" r:id="rId9"/>
    <p:sldId id="413" r:id="rId10"/>
    <p:sldId id="380" r:id="rId11"/>
    <p:sldId id="440" r:id="rId12"/>
    <p:sldId id="461" r:id="rId13"/>
    <p:sldId id="442" r:id="rId14"/>
    <p:sldId id="432" r:id="rId15"/>
    <p:sldId id="269" r:id="rId16"/>
    <p:sldId id="282" r:id="rId17"/>
    <p:sldId id="422" r:id="rId18"/>
  </p:sldIdLst>
  <p:sldSz cx="12192000" cy="6858000"/>
  <p:notesSz cx="6858000" cy="9144000"/>
  <p:defaultTextStyle>
    <a:defPPr>
      <a:defRPr lang="en-US"/>
    </a:defPPr>
    <a:lvl1pPr algn="l" rtl="0" eaLnBrk="0" fontAlgn="base" hangingPunct="0">
      <a:spcBef>
        <a:spcPct val="0"/>
      </a:spcBef>
      <a:spcAft>
        <a:spcPct val="0"/>
      </a:spcAft>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1pPr>
    <a:lvl2pPr marL="457200" algn="l" rtl="0" eaLnBrk="0" fontAlgn="base" hangingPunct="0">
      <a:spcBef>
        <a:spcPct val="0"/>
      </a:spcBef>
      <a:spcAft>
        <a:spcPct val="0"/>
      </a:spcAft>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2pPr>
    <a:lvl3pPr marL="914400" algn="l" rtl="0" eaLnBrk="0" fontAlgn="base" hangingPunct="0">
      <a:spcBef>
        <a:spcPct val="0"/>
      </a:spcBef>
      <a:spcAft>
        <a:spcPct val="0"/>
      </a:spcAft>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3pPr>
    <a:lvl4pPr marL="1371600" algn="l" rtl="0" eaLnBrk="0" fontAlgn="base" hangingPunct="0">
      <a:spcBef>
        <a:spcPct val="0"/>
      </a:spcBef>
      <a:spcAft>
        <a:spcPct val="0"/>
      </a:spcAft>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4pPr>
    <a:lvl5pPr marL="1828800" algn="l" rtl="0" eaLnBrk="0" fontAlgn="base" hangingPunct="0">
      <a:spcBef>
        <a:spcPct val="0"/>
      </a:spcBef>
      <a:spcAft>
        <a:spcPct val="0"/>
      </a:spcAft>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5pPr>
    <a:lvl6pPr marL="2286000" algn="l" defTabSz="914400" rtl="0" eaLnBrk="1" latinLnBrk="0" hangingPunct="1">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6pPr>
    <a:lvl7pPr marL="2743200" algn="l" defTabSz="914400" rtl="0" eaLnBrk="1" latinLnBrk="0" hangingPunct="1">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7pPr>
    <a:lvl8pPr marL="3200400" algn="l" defTabSz="914400" rtl="0" eaLnBrk="1" latinLnBrk="0" hangingPunct="1">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8pPr>
    <a:lvl9pPr marL="3657600" algn="l" defTabSz="914400" rtl="0" eaLnBrk="1" latinLnBrk="0" hangingPunct="1">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harlotte Raby" initials="CR" lastIdx="5" clrIdx="0">
    <p:extLst>
      <p:ext uri="{19B8F6BF-5375-455C-9EA6-DF929625EA0E}">
        <p15:presenceInfo xmlns:p15="http://schemas.microsoft.com/office/powerpoint/2012/main" userId="3ce8dd4a77e46e4f"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F7E32"/>
    <a:srgbClr val="EDCD2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2051" autoAdjust="0"/>
    <p:restoredTop sz="77351"/>
  </p:normalViewPr>
  <p:slideViewPr>
    <p:cSldViewPr>
      <p:cViewPr varScale="1">
        <p:scale>
          <a:sx n="52" d="100"/>
          <a:sy n="52" d="100"/>
        </p:scale>
        <p:origin x="576" y="5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theme" Target="theme/theme1.xml"/><Relationship Id="rId10" Type="http://schemas.openxmlformats.org/officeDocument/2006/relationships/slide" Target="slides/slide3.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290" name="Rectangle 1">
            <a:extLst>
              <a:ext uri="{FF2B5EF4-FFF2-40B4-BE49-F238E27FC236}">
                <a16:creationId xmlns:a16="http://schemas.microsoft.com/office/drawing/2014/main" id="{96AF1521-527F-9A4A-B206-9C642680D718}"/>
              </a:ext>
            </a:extLst>
          </p:cNvPr>
          <p:cNvSpPr>
            <a:spLocks noGrp="1" noRot="1" noChangeAspect="1"/>
          </p:cNvSpPr>
          <p:nvPr>
            <p:ph type="sldImg"/>
          </p:nvPr>
        </p:nvSpPr>
        <p:spPr bwMode="auto">
          <a:xfrm>
            <a:off x="1143000" y="685800"/>
            <a:ext cx="4572000" cy="3429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 name="Rectangle 2">
            <a:extLst>
              <a:ext uri="{FF2B5EF4-FFF2-40B4-BE49-F238E27FC236}">
                <a16:creationId xmlns:a16="http://schemas.microsoft.com/office/drawing/2014/main" id="{A5C551B8-6B7A-B445-8A47-DCE3FB8E68C8}"/>
              </a:ext>
            </a:extLst>
          </p:cNvPr>
          <p:cNvSpPr>
            <a:spLocks noGrp="1"/>
          </p:cNvSpPr>
          <p:nvPr>
            <p:ph type="body" sz="quarter" idx="1"/>
          </p:nvPr>
        </p:nvSpPr>
        <p:spPr bwMode="auto">
          <a:xfrm>
            <a:off x="914400" y="4343400"/>
            <a:ext cx="5029200" cy="4114800"/>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ltLang="en-US" noProof="0">
                <a:sym typeface="Calibri" panose="020F0502020204030204" pitchFamily="34" charset="0"/>
              </a:rPr>
              <a:t>Click to edit Master text styles</a:t>
            </a:r>
          </a:p>
          <a:p>
            <a:pPr lvl="1"/>
            <a:r>
              <a:rPr lang="en-US" altLang="en-US" noProof="0">
                <a:sym typeface="Calibri" panose="020F0502020204030204" pitchFamily="34" charset="0"/>
              </a:rPr>
              <a:t>Second level</a:t>
            </a:r>
          </a:p>
          <a:p>
            <a:pPr lvl="2"/>
            <a:r>
              <a:rPr lang="en-US" altLang="en-US" noProof="0">
                <a:sym typeface="Calibri" panose="020F0502020204030204" pitchFamily="34" charset="0"/>
              </a:rPr>
              <a:t>Third level</a:t>
            </a:r>
          </a:p>
          <a:p>
            <a:pPr lvl="3"/>
            <a:r>
              <a:rPr lang="en-US" altLang="en-US" noProof="0">
                <a:sym typeface="Calibri" panose="020F0502020204030204" pitchFamily="34" charset="0"/>
              </a:rPr>
              <a:t>Fourth level</a:t>
            </a:r>
          </a:p>
          <a:p>
            <a:pPr lvl="4"/>
            <a:r>
              <a:rPr lang="en-US" altLang="en-US" noProof="0">
                <a:sym typeface="Calibri" panose="020F0502020204030204" pitchFamily="34" charset="0"/>
              </a:rPr>
              <a:t>Fifth level</a:t>
            </a:r>
          </a:p>
        </p:txBody>
      </p:sp>
    </p:spTree>
    <p:extLst>
      <p:ext uri="{BB962C8B-B14F-4D97-AF65-F5344CB8AC3E}">
        <p14:creationId xmlns:p14="http://schemas.microsoft.com/office/powerpoint/2010/main" val="3319685432"/>
      </p:ext>
    </p:extLst>
  </p:cSld>
  <p:clrMap bg1="lt1" tx1="dk1" bg2="lt2" tx2="dk2" accent1="accent1" accent2="accent2" accent3="accent3" accent4="accent4" accent5="accent5" accent6="accent6" hlink="hlink" folHlink="folHlink"/>
  <p:notesStyle>
    <a:lvl1pPr algn="l" rtl="0" eaLnBrk="0" fontAlgn="base" hangingPunct="0">
      <a:spcBef>
        <a:spcPct val="0"/>
      </a:spcBef>
      <a:spcAft>
        <a:spcPct val="0"/>
      </a:spcAft>
      <a:defRPr sz="1200"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1pPr>
    <a:lvl2pPr indent="228600" algn="l" rtl="0" eaLnBrk="0" fontAlgn="base" hangingPunct="0">
      <a:spcBef>
        <a:spcPct val="0"/>
      </a:spcBef>
      <a:spcAft>
        <a:spcPct val="0"/>
      </a:spcAft>
      <a:defRPr sz="1200"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2pPr>
    <a:lvl3pPr indent="457200" algn="l" rtl="0" eaLnBrk="0" fontAlgn="base" hangingPunct="0">
      <a:spcBef>
        <a:spcPct val="0"/>
      </a:spcBef>
      <a:spcAft>
        <a:spcPct val="0"/>
      </a:spcAft>
      <a:defRPr sz="1200"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3pPr>
    <a:lvl4pPr indent="685800" algn="l" rtl="0" eaLnBrk="0" fontAlgn="base" hangingPunct="0">
      <a:spcBef>
        <a:spcPct val="0"/>
      </a:spcBef>
      <a:spcAft>
        <a:spcPct val="0"/>
      </a:spcAft>
      <a:defRPr sz="1200"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4pPr>
    <a:lvl5pPr indent="914400" algn="l" rtl="0" eaLnBrk="0" fontAlgn="base" hangingPunct="0">
      <a:spcBef>
        <a:spcPct val="0"/>
      </a:spcBef>
      <a:spcAft>
        <a:spcPct val="0"/>
      </a:spcAft>
      <a:defRPr sz="1200"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3222066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i="1" dirty="0"/>
              <a:t>It sounds complicated but it really isn’t!</a:t>
            </a:r>
          </a:p>
          <a:p>
            <a:r>
              <a:rPr lang="en-US" dirty="0"/>
              <a:t> </a:t>
            </a:r>
          </a:p>
        </p:txBody>
      </p:sp>
    </p:spTree>
    <p:extLst>
      <p:ext uri="{BB962C8B-B14F-4D97-AF65-F5344CB8AC3E}">
        <p14:creationId xmlns:p14="http://schemas.microsoft.com/office/powerpoint/2010/main" val="23957975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i="1" dirty="0"/>
              <a:t>The children read the same book three times in a week. The first time we work on decoding (sounding out) the words, the second time we work on prosody which is reading with expression – making the book sound more interesting with our story-teller voice or our David Attenborough voice – and the third time we look at comprehension. We read the books three times at school because we want to develop the fluency. The more they see words the more they begin to read them automatically without having to sound them out.</a:t>
            </a:r>
          </a:p>
        </p:txBody>
      </p:sp>
    </p:spTree>
    <p:extLst>
      <p:ext uri="{BB962C8B-B14F-4D97-AF65-F5344CB8AC3E}">
        <p14:creationId xmlns:p14="http://schemas.microsoft.com/office/powerpoint/2010/main" val="19426538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i="1" dirty="0"/>
              <a:t>We assess your child every six weeks to check progress. Any child who needs extra support has daily keep-up sessions planned for them.</a:t>
            </a:r>
          </a:p>
        </p:txBody>
      </p:sp>
    </p:spTree>
    <p:extLst>
      <p:ext uri="{BB962C8B-B14F-4D97-AF65-F5344CB8AC3E}">
        <p14:creationId xmlns:p14="http://schemas.microsoft.com/office/powerpoint/2010/main" val="36998189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i="1" dirty="0"/>
              <a:t>Celebrate child’s success at school, make time for reading at home!</a:t>
            </a:r>
          </a:p>
        </p:txBody>
      </p:sp>
    </p:spTree>
    <p:extLst>
      <p:ext uri="{BB962C8B-B14F-4D97-AF65-F5344CB8AC3E}">
        <p14:creationId xmlns:p14="http://schemas.microsoft.com/office/powerpoint/2010/main" val="32691805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i="1" dirty="0"/>
              <a:t>As well as the ‘learning to read’ book that your child will bring home they will also bring home a book for sharing with you. This book is SO important. This is how we are going to give them the WILL to read. Please read with your child as often as you can – at least once a day if possible.</a:t>
            </a:r>
          </a:p>
          <a:p>
            <a:endParaRPr lang="en-US" i="1" dirty="0"/>
          </a:p>
          <a:p>
            <a:endParaRPr lang="en-US" dirty="0"/>
          </a:p>
        </p:txBody>
      </p:sp>
    </p:spTree>
    <p:extLst>
      <p:ext uri="{BB962C8B-B14F-4D97-AF65-F5344CB8AC3E}">
        <p14:creationId xmlns:p14="http://schemas.microsoft.com/office/powerpoint/2010/main" val="32854457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348333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3405945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i="1" dirty="0"/>
              <a:t>It is really important that you pronounce the sounds correctly at home if you are supporting your child. These videos are on the website for you to refer to and if you are unsure, please ask your child’s teacher.</a:t>
            </a:r>
          </a:p>
          <a:p>
            <a:endParaRPr lang="en-US" dirty="0"/>
          </a:p>
          <a:p>
            <a:r>
              <a:rPr lang="en-US" dirty="0"/>
              <a:t>Show the parents where to access the videos on the website and play them! </a:t>
            </a:r>
            <a:br>
              <a:rPr lang="en-US" dirty="0"/>
            </a:br>
            <a:br>
              <a:rPr lang="en-US" dirty="0"/>
            </a:br>
            <a:r>
              <a:rPr lang="en-US" dirty="0"/>
              <a:t>https://</a:t>
            </a:r>
            <a:r>
              <a:rPr lang="en-US" dirty="0" err="1"/>
              <a:t>www.littlewandlelettersandsounds.org.uk</a:t>
            </a:r>
            <a:r>
              <a:rPr lang="en-US" dirty="0"/>
              <a:t>/resources/for-parents/</a:t>
            </a:r>
          </a:p>
          <a:p>
            <a:endParaRPr lang="en-US" dirty="0"/>
          </a:p>
        </p:txBody>
      </p:sp>
    </p:spTree>
    <p:extLst>
      <p:ext uri="{BB962C8B-B14F-4D97-AF65-F5344CB8AC3E}">
        <p14:creationId xmlns:p14="http://schemas.microsoft.com/office/powerpoint/2010/main" val="13910586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FBAEA52-D0D2-B049-80AB-560660D72411}"/>
              </a:ext>
            </a:extLst>
          </p:cNvPr>
          <p:cNvSpPr>
            <a:spLocks noGrp="1"/>
          </p:cNvSpPr>
          <p:nvPr>
            <p:ph type="body" sz="quarter" idx="10"/>
          </p:nvPr>
        </p:nvSpPr>
        <p:spPr>
          <a:xfrm>
            <a:off x="479376" y="1916832"/>
            <a:ext cx="11161240" cy="4392488"/>
          </a:xfrm>
          <a:prstGeom prst="rect">
            <a:avLst/>
          </a:prstGeom>
        </p:spPr>
        <p:txBody>
          <a:bodyPr/>
          <a:lstStyle>
            <a:lvl1pPr>
              <a:defRPr>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sz="2000">
                <a:solidFill>
                  <a:schemeClr val="tx1">
                    <a:lumMod val="65000"/>
                    <a:lumOff val="35000"/>
                  </a:schemeClr>
                </a:solidFill>
              </a:defRPr>
            </a:lvl4pPr>
            <a:lvl5pPr>
              <a:defRPr sz="2000">
                <a:solidFill>
                  <a:schemeClr val="tx1">
                    <a:lumMod val="65000"/>
                    <a:lumOff val="3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a:extLst>
              <a:ext uri="{FF2B5EF4-FFF2-40B4-BE49-F238E27FC236}">
                <a16:creationId xmlns:a16="http://schemas.microsoft.com/office/drawing/2014/main" id="{7C553B36-7CD1-D746-9E03-7490FF01DAB2}"/>
              </a:ext>
            </a:extLst>
          </p:cNvPr>
          <p:cNvSpPr>
            <a:spLocks noGrp="1"/>
          </p:cNvSpPr>
          <p:nvPr>
            <p:ph type="title"/>
          </p:nvPr>
        </p:nvSpPr>
        <p:spPr>
          <a:xfrm>
            <a:off x="479376" y="332656"/>
            <a:ext cx="9793088" cy="1152128"/>
          </a:xfrm>
          <a:prstGeom prst="rect">
            <a:avLst/>
          </a:prstGeom>
        </p:spPr>
        <p:txBody>
          <a:bodyPr anchor="b" anchorCtr="0"/>
          <a:lstStyle>
            <a:lvl1pPr>
              <a:defRPr sz="4000">
                <a:solidFill>
                  <a:schemeClr val="accent1"/>
                </a:solidFill>
              </a:defRPr>
            </a:lvl1pPr>
          </a:lstStyle>
          <a:p>
            <a:r>
              <a:rPr lang="en-US" dirty="0"/>
              <a:t>Click to edit Master title style</a:t>
            </a:r>
          </a:p>
        </p:txBody>
      </p:sp>
    </p:spTree>
    <p:extLst>
      <p:ext uri="{BB962C8B-B14F-4D97-AF65-F5344CB8AC3E}">
        <p14:creationId xmlns:p14="http://schemas.microsoft.com/office/powerpoint/2010/main" val="21346706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1_Blank">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15051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2_Blank">
    <p:bg>
      <p:bgPr>
        <a:solidFill>
          <a:schemeClr val="accent6"/>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85965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700808-5329-3A4B-BC95-FF75E1EE370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11461588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22E540B-6FFD-224B-9D6F-F9DA65DD97EF}"/>
              </a:ext>
            </a:extLst>
          </p:cNvPr>
          <p:cNvSpPr>
            <a:spLocks noGrp="1"/>
          </p:cNvSpPr>
          <p:nvPr>
            <p:ph type="body" sz="quarter" idx="10" hasCustomPrompt="1"/>
          </p:nvPr>
        </p:nvSpPr>
        <p:spPr>
          <a:xfrm>
            <a:off x="1488003" y="2636912"/>
            <a:ext cx="9215995" cy="3168352"/>
          </a:xfrm>
          <a:prstGeom prst="rect">
            <a:avLst/>
          </a:prstGeom>
        </p:spPr>
        <p:txBody>
          <a:bodyPr anchor="ctr" anchorCtr="0"/>
          <a:lstStyle>
            <a:lvl1pPr marL="0" indent="0" algn="ctr">
              <a:lnSpc>
                <a:spcPct val="120000"/>
              </a:lnSpc>
              <a:buNone/>
              <a:defRPr sz="2600" b="1">
                <a:solidFill>
                  <a:schemeClr val="bg1"/>
                </a:solidFill>
              </a:defRPr>
            </a:lvl1pPr>
            <a:lvl2pPr marL="457200" indent="0" algn="ctr">
              <a:buNone/>
              <a:defRPr sz="2200" b="1"/>
            </a:lvl2pPr>
            <a:lvl3pPr marL="914400" indent="0" algn="ctr">
              <a:buNone/>
              <a:defRPr sz="2200" b="1"/>
            </a:lvl3pPr>
            <a:lvl4pPr marL="1371600" indent="0" algn="ctr">
              <a:buNone/>
              <a:defRPr sz="2200" b="1"/>
            </a:lvl4pPr>
            <a:lvl5pPr marL="1828800" indent="0" algn="ctr">
              <a:buNone/>
              <a:defRPr sz="2200" b="1"/>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Suspendisse</a:t>
            </a:r>
            <a:r>
              <a:rPr lang="en-US" dirty="0"/>
              <a:t> </a:t>
            </a:r>
            <a:r>
              <a:rPr lang="en-US" dirty="0" err="1"/>
              <a:t>auctor</a:t>
            </a:r>
            <a:r>
              <a:rPr lang="en-US" dirty="0"/>
              <a:t> lacinia </a:t>
            </a:r>
            <a:r>
              <a:rPr lang="en-US" dirty="0" err="1"/>
              <a:t>efficitur</a:t>
            </a:r>
            <a:r>
              <a:rPr lang="en-US" dirty="0"/>
              <a:t>. Ut </a:t>
            </a:r>
            <a:r>
              <a:rPr lang="en-US" dirty="0" err="1"/>
              <a:t>condimentum</a:t>
            </a:r>
            <a:r>
              <a:rPr lang="en-US" dirty="0"/>
              <a:t> </a:t>
            </a:r>
            <a:r>
              <a:rPr lang="en-US" dirty="0" err="1"/>
              <a:t>faucibus</a:t>
            </a:r>
            <a:r>
              <a:rPr lang="en-US" dirty="0"/>
              <a:t> </a:t>
            </a:r>
            <a:r>
              <a:rPr lang="en-US" dirty="0" err="1"/>
              <a:t>varius</a:t>
            </a:r>
            <a:r>
              <a:rPr lang="en-US" dirty="0"/>
              <a:t>. </a:t>
            </a:r>
            <a:r>
              <a:rPr lang="en-US" dirty="0" err="1"/>
              <a:t>Fusce</a:t>
            </a:r>
            <a:r>
              <a:rPr lang="en-US" dirty="0"/>
              <a:t> dictum </a:t>
            </a:r>
            <a:r>
              <a:rPr lang="en-US" dirty="0" err="1"/>
              <a:t>urna</a:t>
            </a:r>
            <a:r>
              <a:rPr lang="en-US" dirty="0"/>
              <a:t> sit </a:t>
            </a:r>
            <a:r>
              <a:rPr lang="en-US" dirty="0" err="1"/>
              <a:t>amet</a:t>
            </a:r>
            <a:r>
              <a:rPr lang="en-US" dirty="0"/>
              <a:t> tempus </a:t>
            </a:r>
            <a:r>
              <a:rPr lang="en-US" dirty="0" err="1"/>
              <a:t>ultricies</a:t>
            </a:r>
            <a:r>
              <a:rPr lang="en-US" dirty="0"/>
              <a:t>. </a:t>
            </a:r>
            <a:r>
              <a:rPr lang="en-US" dirty="0" err="1"/>
              <a:t>Nullam</a:t>
            </a:r>
            <a:r>
              <a:rPr lang="en-US" dirty="0"/>
              <a:t> </a:t>
            </a:r>
            <a:r>
              <a:rPr lang="en-US" dirty="0" err="1"/>
              <a:t>quis</a:t>
            </a:r>
            <a:r>
              <a:rPr lang="en-US" dirty="0"/>
              <a:t> </a:t>
            </a:r>
            <a:r>
              <a:rPr lang="en-US" dirty="0" err="1"/>
              <a:t>lobortis</a:t>
            </a:r>
            <a:r>
              <a:rPr lang="en-US" dirty="0"/>
              <a:t> </a:t>
            </a:r>
            <a:r>
              <a:rPr lang="en-US" dirty="0" err="1"/>
              <a:t>velit</a:t>
            </a:r>
            <a:r>
              <a:rPr lang="en-US" dirty="0"/>
              <a:t>. </a:t>
            </a:r>
          </a:p>
        </p:txBody>
      </p:sp>
      <p:pic>
        <p:nvPicPr>
          <p:cNvPr id="5" name="Picture 4">
            <a:extLst>
              <a:ext uri="{FF2B5EF4-FFF2-40B4-BE49-F238E27FC236}">
                <a16:creationId xmlns:a16="http://schemas.microsoft.com/office/drawing/2014/main" id="{D62A1C94-E9AE-5D47-9A4C-64F50BF19112}"/>
              </a:ext>
            </a:extLst>
          </p:cNvPr>
          <p:cNvPicPr>
            <a:picLocks noChangeAspect="1"/>
          </p:cNvPicPr>
          <p:nvPr userDrawn="1"/>
        </p:nvPicPr>
        <p:blipFill>
          <a:blip r:embed="rId2"/>
          <a:stretch>
            <a:fillRect/>
          </a:stretch>
        </p:blipFill>
        <p:spPr>
          <a:xfrm>
            <a:off x="479376" y="1916832"/>
            <a:ext cx="792088" cy="582685"/>
          </a:xfrm>
          <a:prstGeom prst="rect">
            <a:avLst/>
          </a:prstGeom>
        </p:spPr>
      </p:pic>
      <p:pic>
        <p:nvPicPr>
          <p:cNvPr id="6" name="Picture 5">
            <a:extLst>
              <a:ext uri="{FF2B5EF4-FFF2-40B4-BE49-F238E27FC236}">
                <a16:creationId xmlns:a16="http://schemas.microsoft.com/office/drawing/2014/main" id="{A48C83E0-445D-3C4D-BCF3-A81E1F9EAF1C}"/>
              </a:ext>
            </a:extLst>
          </p:cNvPr>
          <p:cNvPicPr>
            <a:picLocks noChangeAspect="1"/>
          </p:cNvPicPr>
          <p:nvPr userDrawn="1"/>
        </p:nvPicPr>
        <p:blipFill>
          <a:blip r:embed="rId2"/>
          <a:stretch>
            <a:fillRect/>
          </a:stretch>
        </p:blipFill>
        <p:spPr>
          <a:xfrm rot="10800000">
            <a:off x="10848528" y="5805264"/>
            <a:ext cx="792088" cy="582685"/>
          </a:xfrm>
          <a:prstGeom prst="rect">
            <a:avLst/>
          </a:prstGeom>
        </p:spPr>
      </p:pic>
    </p:spTree>
    <p:extLst>
      <p:ext uri="{BB962C8B-B14F-4D97-AF65-F5344CB8AC3E}">
        <p14:creationId xmlns:p14="http://schemas.microsoft.com/office/powerpoint/2010/main" val="28050557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22E540B-6FFD-224B-9D6F-F9DA65DD97EF}"/>
              </a:ext>
            </a:extLst>
          </p:cNvPr>
          <p:cNvSpPr>
            <a:spLocks noGrp="1"/>
          </p:cNvSpPr>
          <p:nvPr>
            <p:ph type="body" sz="quarter" idx="10" hasCustomPrompt="1"/>
          </p:nvPr>
        </p:nvSpPr>
        <p:spPr>
          <a:xfrm>
            <a:off x="1488003" y="2636912"/>
            <a:ext cx="9215995" cy="3168352"/>
          </a:xfrm>
          <a:prstGeom prst="rect">
            <a:avLst/>
          </a:prstGeom>
        </p:spPr>
        <p:txBody>
          <a:bodyPr anchor="ctr" anchorCtr="0"/>
          <a:lstStyle>
            <a:lvl1pPr marL="0" indent="0" algn="ctr">
              <a:lnSpc>
                <a:spcPct val="120000"/>
              </a:lnSpc>
              <a:buNone/>
              <a:defRPr sz="2600" b="1">
                <a:solidFill>
                  <a:schemeClr val="bg1"/>
                </a:solidFill>
              </a:defRPr>
            </a:lvl1pPr>
            <a:lvl2pPr marL="457200" indent="0" algn="ctr">
              <a:buNone/>
              <a:defRPr sz="2200" b="1"/>
            </a:lvl2pPr>
            <a:lvl3pPr marL="914400" indent="0" algn="ctr">
              <a:buNone/>
              <a:defRPr sz="2200" b="1"/>
            </a:lvl3pPr>
            <a:lvl4pPr marL="1371600" indent="0" algn="ctr">
              <a:buNone/>
              <a:defRPr sz="2200" b="1"/>
            </a:lvl4pPr>
            <a:lvl5pPr marL="1828800" indent="0" algn="ctr">
              <a:buNone/>
              <a:defRPr sz="2200" b="1"/>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Suspendisse</a:t>
            </a:r>
            <a:r>
              <a:rPr lang="en-US" dirty="0"/>
              <a:t> </a:t>
            </a:r>
            <a:r>
              <a:rPr lang="en-US" dirty="0" err="1"/>
              <a:t>auctor</a:t>
            </a:r>
            <a:r>
              <a:rPr lang="en-US" dirty="0"/>
              <a:t> lacinia </a:t>
            </a:r>
            <a:r>
              <a:rPr lang="en-US" dirty="0" err="1"/>
              <a:t>efficitur</a:t>
            </a:r>
            <a:r>
              <a:rPr lang="en-US" dirty="0"/>
              <a:t>. Ut </a:t>
            </a:r>
            <a:r>
              <a:rPr lang="en-US" dirty="0" err="1"/>
              <a:t>condimentum</a:t>
            </a:r>
            <a:r>
              <a:rPr lang="en-US" dirty="0"/>
              <a:t> </a:t>
            </a:r>
            <a:r>
              <a:rPr lang="en-US" dirty="0" err="1"/>
              <a:t>faucibus</a:t>
            </a:r>
            <a:r>
              <a:rPr lang="en-US" dirty="0"/>
              <a:t> </a:t>
            </a:r>
            <a:r>
              <a:rPr lang="en-US" dirty="0" err="1"/>
              <a:t>varius</a:t>
            </a:r>
            <a:r>
              <a:rPr lang="en-US" dirty="0"/>
              <a:t>. </a:t>
            </a:r>
            <a:r>
              <a:rPr lang="en-US" dirty="0" err="1"/>
              <a:t>Fusce</a:t>
            </a:r>
            <a:r>
              <a:rPr lang="en-US" dirty="0"/>
              <a:t> dictum </a:t>
            </a:r>
            <a:r>
              <a:rPr lang="en-US" dirty="0" err="1"/>
              <a:t>urna</a:t>
            </a:r>
            <a:r>
              <a:rPr lang="en-US" dirty="0"/>
              <a:t> sit </a:t>
            </a:r>
            <a:r>
              <a:rPr lang="en-US" dirty="0" err="1"/>
              <a:t>amet</a:t>
            </a:r>
            <a:r>
              <a:rPr lang="en-US" dirty="0"/>
              <a:t> tempus </a:t>
            </a:r>
            <a:r>
              <a:rPr lang="en-US" dirty="0" err="1"/>
              <a:t>ultricies</a:t>
            </a:r>
            <a:r>
              <a:rPr lang="en-US" dirty="0"/>
              <a:t>. </a:t>
            </a:r>
            <a:r>
              <a:rPr lang="en-US" dirty="0" err="1"/>
              <a:t>Nullam</a:t>
            </a:r>
            <a:r>
              <a:rPr lang="en-US" dirty="0"/>
              <a:t> </a:t>
            </a:r>
            <a:r>
              <a:rPr lang="en-US" dirty="0" err="1"/>
              <a:t>quis</a:t>
            </a:r>
            <a:r>
              <a:rPr lang="en-US" dirty="0"/>
              <a:t> </a:t>
            </a:r>
            <a:r>
              <a:rPr lang="en-US" dirty="0" err="1"/>
              <a:t>lobortis</a:t>
            </a:r>
            <a:r>
              <a:rPr lang="en-US" dirty="0"/>
              <a:t> </a:t>
            </a:r>
            <a:r>
              <a:rPr lang="en-US" dirty="0" err="1"/>
              <a:t>velit</a:t>
            </a:r>
            <a:r>
              <a:rPr lang="en-US" dirty="0"/>
              <a:t>. </a:t>
            </a:r>
          </a:p>
        </p:txBody>
      </p:sp>
      <p:pic>
        <p:nvPicPr>
          <p:cNvPr id="5" name="Picture 4">
            <a:extLst>
              <a:ext uri="{FF2B5EF4-FFF2-40B4-BE49-F238E27FC236}">
                <a16:creationId xmlns:a16="http://schemas.microsoft.com/office/drawing/2014/main" id="{D62A1C94-E9AE-5D47-9A4C-64F50BF19112}"/>
              </a:ext>
            </a:extLst>
          </p:cNvPr>
          <p:cNvPicPr>
            <a:picLocks noChangeAspect="1"/>
          </p:cNvPicPr>
          <p:nvPr userDrawn="1"/>
        </p:nvPicPr>
        <p:blipFill>
          <a:blip r:embed="rId2"/>
          <a:stretch>
            <a:fillRect/>
          </a:stretch>
        </p:blipFill>
        <p:spPr>
          <a:xfrm>
            <a:off x="479376" y="1916832"/>
            <a:ext cx="792088" cy="582685"/>
          </a:xfrm>
          <a:prstGeom prst="rect">
            <a:avLst/>
          </a:prstGeom>
        </p:spPr>
      </p:pic>
      <p:pic>
        <p:nvPicPr>
          <p:cNvPr id="6" name="Picture 5">
            <a:extLst>
              <a:ext uri="{FF2B5EF4-FFF2-40B4-BE49-F238E27FC236}">
                <a16:creationId xmlns:a16="http://schemas.microsoft.com/office/drawing/2014/main" id="{A48C83E0-445D-3C4D-BCF3-A81E1F9EAF1C}"/>
              </a:ext>
            </a:extLst>
          </p:cNvPr>
          <p:cNvPicPr>
            <a:picLocks noChangeAspect="1"/>
          </p:cNvPicPr>
          <p:nvPr userDrawn="1"/>
        </p:nvPicPr>
        <p:blipFill>
          <a:blip r:embed="rId2"/>
          <a:stretch>
            <a:fillRect/>
          </a:stretch>
        </p:blipFill>
        <p:spPr>
          <a:xfrm rot="10800000">
            <a:off x="10848528" y="5805264"/>
            <a:ext cx="792088" cy="582685"/>
          </a:xfrm>
          <a:prstGeom prst="rect">
            <a:avLst/>
          </a:prstGeom>
        </p:spPr>
      </p:pic>
    </p:spTree>
    <p:extLst>
      <p:ext uri="{BB962C8B-B14F-4D97-AF65-F5344CB8AC3E}">
        <p14:creationId xmlns:p14="http://schemas.microsoft.com/office/powerpoint/2010/main" val="5641884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FBAEA52-D0D2-B049-80AB-560660D72411}"/>
              </a:ext>
            </a:extLst>
          </p:cNvPr>
          <p:cNvSpPr>
            <a:spLocks noGrp="1"/>
          </p:cNvSpPr>
          <p:nvPr>
            <p:ph type="body" sz="quarter" idx="10"/>
          </p:nvPr>
        </p:nvSpPr>
        <p:spPr>
          <a:xfrm>
            <a:off x="479376" y="1916832"/>
            <a:ext cx="5256584" cy="4392488"/>
          </a:xfrm>
          <a:prstGeom prst="rect">
            <a:avLst/>
          </a:prstGeom>
        </p:spPr>
        <p:txBody>
          <a:bodyPr/>
          <a:lstStyle>
            <a:lvl1pPr>
              <a:defRPr>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sz="2000">
                <a:solidFill>
                  <a:schemeClr val="tx1">
                    <a:lumMod val="65000"/>
                    <a:lumOff val="35000"/>
                  </a:schemeClr>
                </a:solidFill>
              </a:defRPr>
            </a:lvl4pPr>
            <a:lvl5pPr>
              <a:defRPr sz="2000">
                <a:solidFill>
                  <a:schemeClr val="tx1">
                    <a:lumMod val="65000"/>
                    <a:lumOff val="3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a:extLst>
              <a:ext uri="{FF2B5EF4-FFF2-40B4-BE49-F238E27FC236}">
                <a16:creationId xmlns:a16="http://schemas.microsoft.com/office/drawing/2014/main" id="{7C553B36-7CD1-D746-9E03-7490FF01DAB2}"/>
              </a:ext>
            </a:extLst>
          </p:cNvPr>
          <p:cNvSpPr>
            <a:spLocks noGrp="1"/>
          </p:cNvSpPr>
          <p:nvPr>
            <p:ph type="title"/>
          </p:nvPr>
        </p:nvSpPr>
        <p:spPr>
          <a:xfrm>
            <a:off x="479376" y="332656"/>
            <a:ext cx="9793088" cy="1152128"/>
          </a:xfrm>
          <a:prstGeom prst="rect">
            <a:avLst/>
          </a:prstGeom>
        </p:spPr>
        <p:txBody>
          <a:bodyPr anchor="b" anchorCtr="0"/>
          <a:lstStyle>
            <a:lvl1pPr>
              <a:defRPr sz="4000">
                <a:solidFill>
                  <a:schemeClr val="accent1"/>
                </a:solidFill>
              </a:defRPr>
            </a:lvl1pPr>
          </a:lstStyle>
          <a:p>
            <a:r>
              <a:rPr lang="en-US" dirty="0"/>
              <a:t>Click to edit Master title style</a:t>
            </a:r>
          </a:p>
        </p:txBody>
      </p:sp>
      <p:sp>
        <p:nvSpPr>
          <p:cNvPr id="6" name="Text Placeholder 2">
            <a:extLst>
              <a:ext uri="{FF2B5EF4-FFF2-40B4-BE49-F238E27FC236}">
                <a16:creationId xmlns:a16="http://schemas.microsoft.com/office/drawing/2014/main" id="{FCA5357F-9713-BB4D-9AE1-E10DB318EF40}"/>
              </a:ext>
            </a:extLst>
          </p:cNvPr>
          <p:cNvSpPr>
            <a:spLocks noGrp="1"/>
          </p:cNvSpPr>
          <p:nvPr>
            <p:ph type="body" sz="quarter" idx="11"/>
          </p:nvPr>
        </p:nvSpPr>
        <p:spPr>
          <a:xfrm>
            <a:off x="6240016" y="1916832"/>
            <a:ext cx="5256584" cy="4392488"/>
          </a:xfrm>
          <a:prstGeom prst="rect">
            <a:avLst/>
          </a:prstGeom>
        </p:spPr>
        <p:txBody>
          <a:bodyPr/>
          <a:lstStyle>
            <a:lvl1pPr>
              <a:defRPr>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sz="2000">
                <a:solidFill>
                  <a:schemeClr val="tx1">
                    <a:lumMod val="65000"/>
                    <a:lumOff val="35000"/>
                  </a:schemeClr>
                </a:solidFill>
              </a:defRPr>
            </a:lvl4pPr>
            <a:lvl5pPr>
              <a:defRPr sz="2000">
                <a:solidFill>
                  <a:schemeClr val="tx1">
                    <a:lumMod val="65000"/>
                    <a:lumOff val="3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118882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FBAEA52-D0D2-B049-80AB-560660D72411}"/>
              </a:ext>
            </a:extLst>
          </p:cNvPr>
          <p:cNvSpPr>
            <a:spLocks noGrp="1"/>
          </p:cNvSpPr>
          <p:nvPr>
            <p:ph type="body" sz="quarter" idx="10"/>
          </p:nvPr>
        </p:nvSpPr>
        <p:spPr>
          <a:xfrm>
            <a:off x="479376" y="1916832"/>
            <a:ext cx="5256584" cy="4392488"/>
          </a:xfrm>
          <a:prstGeom prst="rect">
            <a:avLst/>
          </a:prstGeom>
        </p:spPr>
        <p:txBody>
          <a:bodyPr/>
          <a:lstStyle>
            <a:lvl1pPr>
              <a:defRPr>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sz="2000">
                <a:solidFill>
                  <a:schemeClr val="tx1">
                    <a:lumMod val="65000"/>
                    <a:lumOff val="35000"/>
                  </a:schemeClr>
                </a:solidFill>
              </a:defRPr>
            </a:lvl4pPr>
            <a:lvl5pPr>
              <a:defRPr sz="2000">
                <a:solidFill>
                  <a:schemeClr val="tx1">
                    <a:lumMod val="65000"/>
                    <a:lumOff val="3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a:extLst>
              <a:ext uri="{FF2B5EF4-FFF2-40B4-BE49-F238E27FC236}">
                <a16:creationId xmlns:a16="http://schemas.microsoft.com/office/drawing/2014/main" id="{7C553B36-7CD1-D746-9E03-7490FF01DAB2}"/>
              </a:ext>
            </a:extLst>
          </p:cNvPr>
          <p:cNvSpPr>
            <a:spLocks noGrp="1"/>
          </p:cNvSpPr>
          <p:nvPr>
            <p:ph type="title"/>
          </p:nvPr>
        </p:nvSpPr>
        <p:spPr>
          <a:xfrm>
            <a:off x="479376" y="332656"/>
            <a:ext cx="9793088" cy="1152128"/>
          </a:xfrm>
          <a:prstGeom prst="rect">
            <a:avLst/>
          </a:prstGeom>
        </p:spPr>
        <p:txBody>
          <a:bodyPr anchor="b" anchorCtr="0"/>
          <a:lstStyle>
            <a:lvl1pPr>
              <a:defRPr sz="4000">
                <a:solidFill>
                  <a:schemeClr val="accent1"/>
                </a:solidFill>
              </a:defRPr>
            </a:lvl1pPr>
          </a:lstStyle>
          <a:p>
            <a:r>
              <a:rPr lang="en-US" dirty="0"/>
              <a:t>Click to edit Master title style</a:t>
            </a:r>
          </a:p>
        </p:txBody>
      </p:sp>
      <p:sp>
        <p:nvSpPr>
          <p:cNvPr id="4" name="Picture Placeholder 3">
            <a:extLst>
              <a:ext uri="{FF2B5EF4-FFF2-40B4-BE49-F238E27FC236}">
                <a16:creationId xmlns:a16="http://schemas.microsoft.com/office/drawing/2014/main" id="{EADF02A9-D1D6-1947-8903-4AEE4B422F55}"/>
              </a:ext>
            </a:extLst>
          </p:cNvPr>
          <p:cNvSpPr>
            <a:spLocks noGrp="1"/>
          </p:cNvSpPr>
          <p:nvPr>
            <p:ph type="pic" sz="quarter" idx="11"/>
          </p:nvPr>
        </p:nvSpPr>
        <p:spPr>
          <a:xfrm>
            <a:off x="6096000" y="1916113"/>
            <a:ext cx="5473700" cy="4392612"/>
          </a:xfrm>
          <a:prstGeom prst="rect">
            <a:avLst/>
          </a:prstGeom>
        </p:spPr>
        <p:txBody>
          <a:bodyPr/>
          <a:lstStyle/>
          <a:p>
            <a:endParaRPr lang="en-US"/>
          </a:p>
        </p:txBody>
      </p:sp>
    </p:spTree>
    <p:extLst>
      <p:ext uri="{BB962C8B-B14F-4D97-AF65-F5344CB8AC3E}">
        <p14:creationId xmlns:p14="http://schemas.microsoft.com/office/powerpoint/2010/main" val="27361739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8666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59C405-5329-8F44-BF87-076C7BC7DF3F}"/>
              </a:ext>
            </a:extLst>
          </p:cNvPr>
          <p:cNvSpPr>
            <a:spLocks noGrp="1"/>
          </p:cNvSpPr>
          <p:nvPr>
            <p:ph type="title"/>
          </p:nvPr>
        </p:nvSpPr>
        <p:spPr>
          <a:xfrm>
            <a:off x="838200" y="365125"/>
            <a:ext cx="10515600" cy="1325563"/>
          </a:xfrm>
          <a:prstGeom prst="rect">
            <a:avLst/>
          </a:prstGeom>
        </p:spPr>
        <p:txBody>
          <a:bodyPr/>
          <a:lstStyle/>
          <a:p>
            <a:r>
              <a:rPr lang="en-GB"/>
              <a:t>Click to edit Master title style</a:t>
            </a:r>
            <a:endParaRPr lang="en-US"/>
          </a:p>
        </p:txBody>
      </p:sp>
    </p:spTree>
    <p:extLst>
      <p:ext uri="{BB962C8B-B14F-4D97-AF65-F5344CB8AC3E}">
        <p14:creationId xmlns:p14="http://schemas.microsoft.com/office/powerpoint/2010/main" val="8209913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40505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1257300" y="2286000"/>
            <a:ext cx="4791456" cy="36195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6647795" y="2286000"/>
            <a:ext cx="4791456" cy="36195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5B1524F4-450B-494A-8168-C27743591B4F}" type="datetimeFigureOut">
              <a:rPr lang="en-US" smtClean="0"/>
              <a:t>9/10/2024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9301055-81AA-C044-9423-EC0F2F6D7467}" type="slidenum">
              <a:rPr lang="en-US" smtClean="0"/>
              <a:t>‹#›</a:t>
            </a:fld>
            <a:endParaRPr lang="en-US"/>
          </a:p>
        </p:txBody>
      </p:sp>
    </p:spTree>
    <p:extLst>
      <p:ext uri="{BB962C8B-B14F-4D97-AF65-F5344CB8AC3E}">
        <p14:creationId xmlns:p14="http://schemas.microsoft.com/office/powerpoint/2010/main" val="3265911459"/>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023C34DE-534C-A843-A1EC-74F404D34279}" type="datetime1">
              <a:rPr lang="en-GB" smtClean="0"/>
              <a:t>10/09/2024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C1F87D-E4EC-3E46-B207-AD5994DC7E3F}" type="slidenum">
              <a:rPr lang="en-US" smtClean="0"/>
              <a:t>‹#›</a:t>
            </a:fld>
            <a:endParaRPr lang="en-US"/>
          </a:p>
        </p:txBody>
      </p:sp>
    </p:spTree>
    <p:extLst>
      <p:ext uri="{BB962C8B-B14F-4D97-AF65-F5344CB8AC3E}">
        <p14:creationId xmlns:p14="http://schemas.microsoft.com/office/powerpoint/2010/main" val="42726398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50060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image" Target="../media/image2.png"/><Relationship Id="rId5" Type="http://schemas.openxmlformats.org/officeDocument/2006/relationships/theme" Target="../theme/theme2.xml"/><Relationship Id="rId4"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3.xml"/><Relationship Id="rId1" Type="http://schemas.openxmlformats.org/officeDocument/2006/relationships/slideLayout" Target="../slideLayouts/slideLayout13.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4.xml"/><Relationship Id="rId1"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D1AB373-CFC7-C849-A174-915481BA7EC2}"/>
              </a:ext>
            </a:extLst>
          </p:cNvPr>
          <p:cNvPicPr>
            <a:picLocks noChangeAspect="1"/>
          </p:cNvPicPr>
          <p:nvPr userDrawn="1"/>
        </p:nvPicPr>
        <p:blipFill>
          <a:blip r:embed="rId10"/>
          <a:stretch>
            <a:fillRect/>
          </a:stretch>
        </p:blipFill>
        <p:spPr>
          <a:xfrm>
            <a:off x="10704512" y="260648"/>
            <a:ext cx="1224136" cy="1224136"/>
          </a:xfrm>
          <a:prstGeom prst="rect">
            <a:avLst/>
          </a:prstGeom>
        </p:spPr>
      </p:pic>
    </p:spTree>
  </p:cSld>
  <p:clrMap bg1="lt1" tx1="dk1" bg2="lt2" tx2="dk2" accent1="accent1" accent2="accent2" accent3="accent3" accent4="accent4" accent5="accent5" accent6="accent6" hlink="hlink" folHlink="folHlink"/>
  <p:sldLayoutIdLst>
    <p:sldLayoutId id="2147483686" r:id="rId1"/>
    <p:sldLayoutId id="2147483695" r:id="rId2"/>
    <p:sldLayoutId id="2147483696" r:id="rId3"/>
    <p:sldLayoutId id="2147483697" r:id="rId4"/>
    <p:sldLayoutId id="2147483698" r:id="rId5"/>
    <p:sldLayoutId id="2147483717" r:id="rId6"/>
    <p:sldLayoutId id="2147483718" r:id="rId7"/>
    <p:sldLayoutId id="2147483730" r:id="rId8"/>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5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5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5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5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1704D62-23FC-224F-B479-F741B27866FE}"/>
              </a:ext>
            </a:extLst>
          </p:cNvPr>
          <p:cNvPicPr>
            <a:picLocks noChangeAspect="1"/>
          </p:cNvPicPr>
          <p:nvPr userDrawn="1"/>
        </p:nvPicPr>
        <p:blipFill>
          <a:blip r:embed="rId6"/>
          <a:stretch>
            <a:fillRect/>
          </a:stretch>
        </p:blipFill>
        <p:spPr>
          <a:xfrm>
            <a:off x="10683293" y="260648"/>
            <a:ext cx="1266574" cy="1260000"/>
          </a:xfrm>
          <a:prstGeom prst="rect">
            <a:avLst/>
          </a:prstGeom>
        </p:spPr>
      </p:pic>
    </p:spTree>
    <p:extLst>
      <p:ext uri="{BB962C8B-B14F-4D97-AF65-F5344CB8AC3E}">
        <p14:creationId xmlns:p14="http://schemas.microsoft.com/office/powerpoint/2010/main" val="2577287840"/>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06FF114-B114-2E45-B35B-0761178FD444}"/>
              </a:ext>
            </a:extLst>
          </p:cNvPr>
          <p:cNvPicPr>
            <a:picLocks noChangeAspect="1"/>
          </p:cNvPicPr>
          <p:nvPr userDrawn="1"/>
        </p:nvPicPr>
        <p:blipFill>
          <a:blip r:embed="rId3"/>
          <a:stretch>
            <a:fillRect/>
          </a:stretch>
        </p:blipFill>
        <p:spPr>
          <a:xfrm>
            <a:off x="10704512" y="260648"/>
            <a:ext cx="1224136" cy="1224136"/>
          </a:xfrm>
          <a:prstGeom prst="rect">
            <a:avLst/>
          </a:prstGeom>
        </p:spPr>
      </p:pic>
      <p:sp>
        <p:nvSpPr>
          <p:cNvPr id="4" name="Rounded Rectangle 3">
            <a:extLst>
              <a:ext uri="{FF2B5EF4-FFF2-40B4-BE49-F238E27FC236}">
                <a16:creationId xmlns:a16="http://schemas.microsoft.com/office/drawing/2014/main" id="{85FEFE76-4971-F149-B465-E91A8ABE37CF}"/>
              </a:ext>
            </a:extLst>
          </p:cNvPr>
          <p:cNvSpPr/>
          <p:nvPr userDrawn="1"/>
        </p:nvSpPr>
        <p:spPr>
          <a:xfrm>
            <a:off x="227348" y="1628800"/>
            <a:ext cx="11737304" cy="4968552"/>
          </a:xfrm>
          <a:prstGeom prst="roundRect">
            <a:avLst>
              <a:gd name="adj" fmla="val 5021"/>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44033649"/>
      </p:ext>
    </p:extLst>
  </p:cSld>
  <p:clrMap bg1="lt1" tx1="dk1" bg2="lt2" tx2="dk2" accent1="accent1" accent2="accent2" accent3="accent3" accent4="accent4" accent5="accent5" accent6="accent6" hlink="hlink" folHlink="folHlink"/>
  <p:sldLayoutIdLst>
    <p:sldLayoutId id="2147483703" r:id="rId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5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5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5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5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06FF114-B114-2E45-B35B-0761178FD444}"/>
              </a:ext>
            </a:extLst>
          </p:cNvPr>
          <p:cNvPicPr>
            <a:picLocks noChangeAspect="1"/>
          </p:cNvPicPr>
          <p:nvPr userDrawn="1"/>
        </p:nvPicPr>
        <p:blipFill>
          <a:blip r:embed="rId3"/>
          <a:stretch>
            <a:fillRect/>
          </a:stretch>
        </p:blipFill>
        <p:spPr>
          <a:xfrm>
            <a:off x="10704512" y="260648"/>
            <a:ext cx="1224136" cy="1224136"/>
          </a:xfrm>
          <a:prstGeom prst="rect">
            <a:avLst/>
          </a:prstGeom>
        </p:spPr>
      </p:pic>
      <p:sp>
        <p:nvSpPr>
          <p:cNvPr id="4" name="Rounded Rectangle 3">
            <a:extLst>
              <a:ext uri="{FF2B5EF4-FFF2-40B4-BE49-F238E27FC236}">
                <a16:creationId xmlns:a16="http://schemas.microsoft.com/office/drawing/2014/main" id="{85FEFE76-4971-F149-B465-E91A8ABE37CF}"/>
              </a:ext>
            </a:extLst>
          </p:cNvPr>
          <p:cNvSpPr/>
          <p:nvPr userDrawn="1"/>
        </p:nvSpPr>
        <p:spPr>
          <a:xfrm>
            <a:off x="227348" y="1628800"/>
            <a:ext cx="11737304" cy="4968552"/>
          </a:xfrm>
          <a:prstGeom prst="roundRect">
            <a:avLst>
              <a:gd name="adj" fmla="val 5021"/>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57230335"/>
      </p:ext>
    </p:extLst>
  </p:cSld>
  <p:clrMap bg1="lt1" tx1="dk1" bg2="lt2" tx2="dk2" accent1="accent1" accent2="accent2" accent3="accent3" accent4="accent4" accent5="accent5" accent6="accent6" hlink="hlink" folHlink="folHlink"/>
  <p:sldLayoutIdLst>
    <p:sldLayoutId id="2147483705" r:id="rId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5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5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5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5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8.xml"/><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hyperlink" Target="https://youtu.be/-ZtjFIvA_fs" TargetMode="External"/><Relationship Id="rId7" Type="http://schemas.openxmlformats.org/officeDocument/2006/relationships/hyperlink" Target="https://www.littlewandlelettersandsounds.org.uk/resources/for-parents/" TargetMode="External"/><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hyperlink" Target="https://youtu.be/DvOuc7cWXxc" TargetMode="External"/><Relationship Id="rId5" Type="http://schemas.openxmlformats.org/officeDocument/2006/relationships/hyperlink" Target="https://youtu.be/qDu3JAjf-U0" TargetMode="External"/><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6.tiff"/><Relationship Id="rId4" Type="http://schemas.openxmlformats.org/officeDocument/2006/relationships/image" Target="../media/image5.tiff"/></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0.tiff"/><Relationship Id="rId5" Type="http://schemas.openxmlformats.org/officeDocument/2006/relationships/image" Target="../media/image9.tiff"/><Relationship Id="rId4" Type="http://schemas.openxmlformats.org/officeDocument/2006/relationships/image" Target="../media/image8.tiff"/></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2.tiff"/><Relationship Id="rId7" Type="http://schemas.openxmlformats.org/officeDocument/2006/relationships/image" Target="../media/image16.emf"/><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5.emf"/><Relationship Id="rId5" Type="http://schemas.openxmlformats.org/officeDocument/2006/relationships/image" Target="../media/image14.png"/><Relationship Id="rId4" Type="http://schemas.openxmlformats.org/officeDocument/2006/relationships/image" Target="../media/image13.tiff"/></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5.tiff"/></Relationships>
</file>

<file path=ppt/slides/_rels/slide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8.xml"/><Relationship Id="rId5" Type="http://schemas.openxmlformats.org/officeDocument/2006/relationships/image" Target="../media/image21.jpg"/><Relationship Id="rId4" Type="http://schemas.openxmlformats.org/officeDocument/2006/relationships/image" Target="../media/image20.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34CC877-0EA2-492F-BCB9-D8060F38E73C}"/>
              </a:ext>
            </a:extLst>
          </p:cNvPr>
          <p:cNvSpPr>
            <a:spLocks noGrp="1"/>
          </p:cNvSpPr>
          <p:nvPr>
            <p:ph type="body" sz="quarter" idx="10"/>
          </p:nvPr>
        </p:nvSpPr>
        <p:spPr>
          <a:xfrm>
            <a:off x="479376" y="1700808"/>
            <a:ext cx="8352928" cy="4824536"/>
          </a:xfrm>
        </p:spPr>
        <p:txBody>
          <a:bodyPr lIns="91440" tIns="45720" rIns="91440" bIns="45720" anchor="ctr" anchorCtr="0"/>
          <a:lstStyle/>
          <a:p>
            <a:pPr marL="0" indent="0" algn="just">
              <a:lnSpc>
                <a:spcPct val="100000"/>
              </a:lnSpc>
              <a:buNone/>
            </a:pPr>
            <a:r>
              <a:rPr lang="en-GB" dirty="0"/>
              <a:t>Lunsford has chosen </a:t>
            </a:r>
            <a:r>
              <a:rPr lang="en-GB" i="1" dirty="0"/>
              <a:t>Little </a:t>
            </a:r>
            <a:r>
              <a:rPr lang="en-GB" i="1" dirty="0" err="1"/>
              <a:t>Wandle</a:t>
            </a:r>
            <a:r>
              <a:rPr lang="en-GB" i="1" dirty="0"/>
              <a:t> Letters and Sounds Revised</a:t>
            </a:r>
            <a:r>
              <a:rPr lang="en-GB" dirty="0"/>
              <a:t> as our systematic, synthetic phonics (SSP) programme to teach early reading and spelling. </a:t>
            </a:r>
          </a:p>
          <a:p>
            <a:pPr marL="0" indent="0" algn="just">
              <a:lnSpc>
                <a:spcPct val="100000"/>
              </a:lnSpc>
              <a:buNone/>
            </a:pPr>
            <a:endParaRPr lang="en-GB" sz="1200" dirty="0"/>
          </a:p>
          <a:p>
            <a:pPr marL="0" indent="0" algn="just">
              <a:lnSpc>
                <a:spcPct val="100000"/>
              </a:lnSpc>
              <a:buNone/>
            </a:pPr>
            <a:r>
              <a:rPr lang="en-US" sz="2400" u="sng" dirty="0"/>
              <a:t>Why Little </a:t>
            </a:r>
            <a:r>
              <a:rPr lang="en-US" sz="2400" u="sng" dirty="0" err="1"/>
              <a:t>Wandle</a:t>
            </a:r>
            <a:r>
              <a:rPr lang="en-US" sz="2400" u="sng" dirty="0"/>
              <a:t>?  </a:t>
            </a:r>
          </a:p>
          <a:p>
            <a:pPr marL="0" indent="0" algn="just">
              <a:lnSpc>
                <a:spcPct val="100000"/>
              </a:lnSpc>
              <a:buNone/>
            </a:pPr>
            <a:r>
              <a:rPr lang="en-US" sz="2000" dirty="0"/>
              <a:t>Excellent training for all staff to ensure consistency.</a:t>
            </a:r>
          </a:p>
          <a:p>
            <a:pPr marL="0" indent="0" algn="just">
              <a:lnSpc>
                <a:spcPct val="100000"/>
              </a:lnSpc>
              <a:buNone/>
            </a:pPr>
            <a:r>
              <a:rPr lang="en-US" sz="2000" dirty="0"/>
              <a:t>Every aspect of phonics and reading included in a detailed, thorough and systematic approach.</a:t>
            </a:r>
          </a:p>
          <a:p>
            <a:pPr marL="0" indent="0" algn="just">
              <a:lnSpc>
                <a:spcPct val="100000"/>
              </a:lnSpc>
              <a:buNone/>
            </a:pPr>
            <a:r>
              <a:rPr lang="en-US" sz="2000" dirty="0"/>
              <a:t>Engaging resources without distracting from the learning.</a:t>
            </a:r>
          </a:p>
          <a:p>
            <a:pPr marL="0" indent="0" algn="just">
              <a:lnSpc>
                <a:spcPct val="100000"/>
              </a:lnSpc>
              <a:buNone/>
            </a:pPr>
            <a:r>
              <a:rPr lang="en-US" sz="2000" dirty="0"/>
              <a:t>Comprehensive system for identifying and supporting children requiring extra help </a:t>
            </a:r>
          </a:p>
          <a:p>
            <a:pPr marL="0" indent="0" algn="just">
              <a:lnSpc>
                <a:spcPct val="100000"/>
              </a:lnSpc>
              <a:buNone/>
            </a:pPr>
            <a:r>
              <a:rPr lang="en-US" sz="2000" dirty="0"/>
              <a:t>Useful support for parents. </a:t>
            </a:r>
            <a:endParaRPr lang="en-GB" sz="2000" dirty="0"/>
          </a:p>
          <a:p>
            <a:pPr marL="0" indent="0" algn="just">
              <a:lnSpc>
                <a:spcPct val="100000"/>
              </a:lnSpc>
              <a:buNone/>
            </a:pPr>
            <a:endParaRPr lang="en-GB" dirty="0"/>
          </a:p>
        </p:txBody>
      </p:sp>
      <p:sp>
        <p:nvSpPr>
          <p:cNvPr id="3" name="Title 2">
            <a:extLst>
              <a:ext uri="{FF2B5EF4-FFF2-40B4-BE49-F238E27FC236}">
                <a16:creationId xmlns:a16="http://schemas.microsoft.com/office/drawing/2014/main" id="{FA31222B-A094-4C71-9CE9-75DB7035D263}"/>
              </a:ext>
            </a:extLst>
          </p:cNvPr>
          <p:cNvSpPr>
            <a:spLocks noGrp="1"/>
          </p:cNvSpPr>
          <p:nvPr>
            <p:ph type="title"/>
          </p:nvPr>
        </p:nvSpPr>
        <p:spPr>
          <a:xfrm>
            <a:off x="479376" y="332656"/>
            <a:ext cx="9793088" cy="720080"/>
          </a:xfrm>
        </p:spPr>
        <p:txBody>
          <a:bodyPr/>
          <a:lstStyle/>
          <a:p>
            <a:r>
              <a:rPr lang="en-GB" dirty="0"/>
              <a:t>Little </a:t>
            </a:r>
            <a:r>
              <a:rPr lang="en-GB" dirty="0" err="1"/>
              <a:t>Wandle</a:t>
            </a:r>
            <a:r>
              <a:rPr lang="en-GB" dirty="0"/>
              <a:t> Letters and Sounds Revised</a:t>
            </a:r>
          </a:p>
        </p:txBody>
      </p:sp>
    </p:spTree>
    <p:extLst>
      <p:ext uri="{BB962C8B-B14F-4D97-AF65-F5344CB8AC3E}">
        <p14:creationId xmlns:p14="http://schemas.microsoft.com/office/powerpoint/2010/main" val="1769380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AF474A-4DBB-4CF2-804B-089812A492F8}"/>
              </a:ext>
            </a:extLst>
          </p:cNvPr>
          <p:cNvSpPr>
            <a:spLocks noGrp="1"/>
          </p:cNvSpPr>
          <p:nvPr>
            <p:ph type="title"/>
          </p:nvPr>
        </p:nvSpPr>
        <p:spPr/>
        <p:txBody>
          <a:bodyPr/>
          <a:lstStyle/>
          <a:p>
            <a:endParaRPr lang="en-GB" b="1" dirty="0">
              <a:latin typeface="Bradley Hand ITC" panose="03070402050302030203" pitchFamily="66" charset="0"/>
            </a:endParaRPr>
          </a:p>
        </p:txBody>
      </p:sp>
      <p:sp>
        <p:nvSpPr>
          <p:cNvPr id="3" name="Content Placeholder 2">
            <a:extLst>
              <a:ext uri="{FF2B5EF4-FFF2-40B4-BE49-F238E27FC236}">
                <a16:creationId xmlns:a16="http://schemas.microsoft.com/office/drawing/2014/main" id="{E58E3DAA-B215-41FF-AA79-A5CE9238787D}"/>
              </a:ext>
            </a:extLst>
          </p:cNvPr>
          <p:cNvSpPr>
            <a:spLocks noGrp="1"/>
          </p:cNvSpPr>
          <p:nvPr>
            <p:ph idx="1"/>
          </p:nvPr>
        </p:nvSpPr>
        <p:spPr>
          <a:xfrm>
            <a:off x="407368" y="332656"/>
            <a:ext cx="10513168" cy="6007089"/>
          </a:xfrm>
        </p:spPr>
        <p:txBody>
          <a:bodyPr>
            <a:normAutofit lnSpcReduction="10000"/>
          </a:bodyPr>
          <a:lstStyle/>
          <a:p>
            <a:pPr marL="0" indent="0">
              <a:buNone/>
            </a:pPr>
            <a:r>
              <a:rPr lang="en-GB" sz="3200" dirty="0">
                <a:latin typeface="Calibri" panose="020F0502020204030204" pitchFamily="34" charset="0"/>
                <a:cs typeface="Calibri" panose="020F0502020204030204" pitchFamily="34" charset="0"/>
              </a:rPr>
              <a:t>You may hear your children say….</a:t>
            </a:r>
            <a:r>
              <a:rPr lang="en-US" sz="3200" dirty="0">
                <a:latin typeface="Calibri" panose="020F0502020204030204" pitchFamily="34" charset="0"/>
                <a:cs typeface="Calibri" panose="020F0502020204030204" pitchFamily="34" charset="0"/>
              </a:rPr>
              <a:t> </a:t>
            </a:r>
          </a:p>
          <a:p>
            <a:pPr marL="0" indent="0">
              <a:buNone/>
            </a:pPr>
            <a:r>
              <a:rPr lang="en-US" sz="2400" b="1" dirty="0">
                <a:latin typeface="Calibri" panose="020F0502020204030204" pitchFamily="34" charset="0"/>
                <a:cs typeface="Calibri" panose="020F0502020204030204" pitchFamily="34" charset="0"/>
              </a:rPr>
              <a:t>-phonics </a:t>
            </a:r>
            <a:r>
              <a:rPr lang="en-US" sz="2400" dirty="0">
                <a:latin typeface="Calibri" panose="020F0502020204030204" pitchFamily="34" charset="0"/>
                <a:cs typeface="Calibri" panose="020F0502020204030204" pitchFamily="34" charset="0"/>
              </a:rPr>
              <a:t>(also known as ‘synthetic phonics’) – The teaching of reading by developing awareness of the sounds in words and the corresponding letters used to represent those sounds.</a:t>
            </a:r>
          </a:p>
          <a:p>
            <a:pPr marL="0" indent="0">
              <a:buNone/>
            </a:pPr>
            <a:r>
              <a:rPr lang="en-US" sz="2400" b="1" dirty="0">
                <a:latin typeface="Calibri" panose="020F0502020204030204" pitchFamily="34" charset="0"/>
                <a:cs typeface="Calibri" panose="020F0502020204030204" pitchFamily="34" charset="0"/>
              </a:rPr>
              <a:t>-phoneme</a:t>
            </a:r>
            <a:r>
              <a:rPr lang="en-US" sz="2400" dirty="0">
                <a:latin typeface="Calibri" panose="020F0502020204030204" pitchFamily="34" charset="0"/>
                <a:cs typeface="Calibri" panose="020F0502020204030204" pitchFamily="34" charset="0"/>
              </a:rPr>
              <a:t> - Any one of the 44 sounds which make up words in the English language. </a:t>
            </a:r>
          </a:p>
          <a:p>
            <a:pPr marL="0" indent="0">
              <a:buNone/>
            </a:pPr>
            <a:r>
              <a:rPr lang="en-US" sz="2400" b="1" dirty="0">
                <a:latin typeface="Calibri" panose="020F0502020204030204" pitchFamily="34" charset="0"/>
                <a:cs typeface="Calibri" panose="020F0502020204030204" pitchFamily="34" charset="0"/>
              </a:rPr>
              <a:t>-grapheme </a:t>
            </a:r>
            <a:r>
              <a:rPr lang="en-US" sz="2400" dirty="0">
                <a:latin typeface="Calibri" panose="020F0502020204030204" pitchFamily="34" charset="0"/>
                <a:cs typeface="Calibri" panose="020F0502020204030204" pitchFamily="34" charset="0"/>
              </a:rPr>
              <a:t>– How a phoneme is written down. There can be more than one way to spell a phoneme. </a:t>
            </a:r>
            <a:r>
              <a:rPr lang="en-US" sz="2400" dirty="0" err="1">
                <a:latin typeface="Calibri" panose="020F0502020204030204" pitchFamily="34" charset="0"/>
                <a:cs typeface="Calibri" panose="020F0502020204030204" pitchFamily="34" charset="0"/>
              </a:rPr>
              <a:t>E.g</a:t>
            </a:r>
            <a:r>
              <a:rPr lang="en-US" sz="2400" dirty="0">
                <a:latin typeface="Calibri" panose="020F0502020204030204" pitchFamily="34" charset="0"/>
                <a:cs typeface="Calibri" panose="020F0502020204030204" pitchFamily="34" charset="0"/>
              </a:rPr>
              <a:t>-the phoneme ‘ay’ is spelt differently in each of the words ‘w</a:t>
            </a:r>
            <a:r>
              <a:rPr lang="en-US" sz="2400" b="1" dirty="0">
                <a:solidFill>
                  <a:srgbClr val="0070C0"/>
                </a:solidFill>
                <a:latin typeface="Calibri" panose="020F0502020204030204" pitchFamily="34" charset="0"/>
                <a:cs typeface="Calibri" panose="020F0502020204030204" pitchFamily="34" charset="0"/>
              </a:rPr>
              <a:t>ay</a:t>
            </a:r>
            <a:r>
              <a:rPr lang="en-US" sz="2400" dirty="0">
                <a:latin typeface="Calibri" panose="020F0502020204030204" pitchFamily="34" charset="0"/>
                <a:cs typeface="Calibri" panose="020F0502020204030204" pitchFamily="34" charset="0"/>
              </a:rPr>
              <a:t>’, ‘m</a:t>
            </a:r>
            <a:r>
              <a:rPr lang="en-US" sz="2400" b="1" dirty="0">
                <a:solidFill>
                  <a:srgbClr val="0070C0"/>
                </a:solidFill>
                <a:latin typeface="Calibri" panose="020F0502020204030204" pitchFamily="34" charset="0"/>
                <a:cs typeface="Calibri" panose="020F0502020204030204" pitchFamily="34" charset="0"/>
              </a:rPr>
              <a:t>a</a:t>
            </a:r>
            <a:r>
              <a:rPr lang="en-US" sz="2400" dirty="0">
                <a:latin typeface="Calibri" panose="020F0502020204030204" pitchFamily="34" charset="0"/>
                <a:cs typeface="Calibri" panose="020F0502020204030204" pitchFamily="34" charset="0"/>
              </a:rPr>
              <a:t>k</a:t>
            </a:r>
            <a:r>
              <a:rPr lang="en-US" sz="2400" b="1" dirty="0">
                <a:solidFill>
                  <a:srgbClr val="0070C0"/>
                </a:solidFill>
                <a:latin typeface="Calibri" panose="020F0502020204030204" pitchFamily="34" charset="0"/>
                <a:cs typeface="Calibri" panose="020F0502020204030204" pitchFamily="34" charset="0"/>
              </a:rPr>
              <a:t>e</a:t>
            </a:r>
            <a:r>
              <a:rPr lang="en-US" sz="2400" dirty="0">
                <a:latin typeface="Calibri" panose="020F0502020204030204" pitchFamily="34" charset="0"/>
                <a:cs typeface="Calibri" panose="020F0502020204030204" pitchFamily="34" charset="0"/>
              </a:rPr>
              <a:t>’, ‘f</a:t>
            </a:r>
            <a:r>
              <a:rPr lang="en-US" sz="2400" b="1" dirty="0">
                <a:solidFill>
                  <a:srgbClr val="0070C0"/>
                </a:solidFill>
                <a:latin typeface="Calibri" panose="020F0502020204030204" pitchFamily="34" charset="0"/>
                <a:cs typeface="Calibri" panose="020F0502020204030204" pitchFamily="34" charset="0"/>
              </a:rPr>
              <a:t>ai</a:t>
            </a:r>
            <a:r>
              <a:rPr lang="en-US" sz="2400" dirty="0">
                <a:latin typeface="Calibri" panose="020F0502020204030204" pitchFamily="34" charset="0"/>
                <a:cs typeface="Calibri" panose="020F0502020204030204" pitchFamily="34" charset="0"/>
              </a:rPr>
              <a:t>l’, ‘gr</a:t>
            </a:r>
            <a:r>
              <a:rPr lang="en-US" sz="2400" b="1" dirty="0">
                <a:solidFill>
                  <a:srgbClr val="0070C0"/>
                </a:solidFill>
                <a:latin typeface="Calibri" panose="020F0502020204030204" pitchFamily="34" charset="0"/>
                <a:cs typeface="Calibri" panose="020F0502020204030204" pitchFamily="34" charset="0"/>
              </a:rPr>
              <a:t>ea</a:t>
            </a:r>
            <a:r>
              <a:rPr lang="en-US" sz="2400" dirty="0">
                <a:latin typeface="Calibri" panose="020F0502020204030204" pitchFamily="34" charset="0"/>
                <a:cs typeface="Calibri" panose="020F0502020204030204" pitchFamily="34" charset="0"/>
              </a:rPr>
              <a:t>t’, ‘sl</a:t>
            </a:r>
            <a:r>
              <a:rPr lang="en-US" sz="2400" b="1" dirty="0">
                <a:solidFill>
                  <a:srgbClr val="0070C0"/>
                </a:solidFill>
                <a:latin typeface="Calibri" panose="020F0502020204030204" pitchFamily="34" charset="0"/>
                <a:cs typeface="Calibri" panose="020F0502020204030204" pitchFamily="34" charset="0"/>
              </a:rPr>
              <a:t>eigh</a:t>
            </a:r>
            <a:r>
              <a:rPr lang="en-US" sz="2400" dirty="0">
                <a:latin typeface="Calibri" panose="020F0502020204030204" pitchFamily="34" charset="0"/>
                <a:cs typeface="Calibri" panose="020F0502020204030204" pitchFamily="34" charset="0"/>
              </a:rPr>
              <a:t>’ and ‘l</a:t>
            </a:r>
            <a:r>
              <a:rPr lang="en-US" sz="2400" b="1" dirty="0">
                <a:solidFill>
                  <a:srgbClr val="0070C0"/>
                </a:solidFill>
                <a:latin typeface="Calibri" panose="020F0502020204030204" pitchFamily="34" charset="0"/>
                <a:cs typeface="Calibri" panose="020F0502020204030204" pitchFamily="34" charset="0"/>
              </a:rPr>
              <a:t>a</a:t>
            </a:r>
            <a:r>
              <a:rPr lang="en-US" sz="2400" dirty="0">
                <a:latin typeface="Calibri" panose="020F0502020204030204" pitchFamily="34" charset="0"/>
                <a:cs typeface="Calibri" panose="020F0502020204030204" pitchFamily="34" charset="0"/>
              </a:rPr>
              <a:t>dy’. </a:t>
            </a:r>
          </a:p>
          <a:p>
            <a:pPr marL="0" indent="0">
              <a:buNone/>
            </a:pPr>
            <a:r>
              <a:rPr lang="en-US" sz="2400" b="1" dirty="0">
                <a:latin typeface="Calibri" panose="020F0502020204030204" pitchFamily="34" charset="0"/>
                <a:cs typeface="Calibri" panose="020F0502020204030204" pitchFamily="34" charset="0"/>
              </a:rPr>
              <a:t>-blending</a:t>
            </a:r>
            <a:r>
              <a:rPr lang="en-US" sz="2400" dirty="0">
                <a:latin typeface="Calibri" panose="020F0502020204030204" pitchFamily="34" charset="0"/>
                <a:cs typeface="Calibri" panose="020F0502020204030204" pitchFamily="34" charset="0"/>
              </a:rPr>
              <a:t> – Putting together the sounds in a word in order to read it, e.g. </a:t>
            </a:r>
          </a:p>
          <a:p>
            <a:pPr marL="0" indent="0">
              <a:buNone/>
            </a:pPr>
            <a:r>
              <a:rPr lang="en-US" sz="2400" dirty="0">
                <a:latin typeface="Calibri" panose="020F0502020204030204" pitchFamily="34" charset="0"/>
                <a:cs typeface="Calibri" panose="020F0502020204030204" pitchFamily="34" charset="0"/>
              </a:rPr>
              <a:t>‘f – r – o – g, frog’ </a:t>
            </a:r>
          </a:p>
          <a:p>
            <a:pPr marL="0" indent="0">
              <a:buNone/>
            </a:pPr>
            <a:r>
              <a:rPr lang="en-US" sz="2400" b="1" dirty="0">
                <a:latin typeface="Calibri" panose="020F0502020204030204" pitchFamily="34" charset="0"/>
                <a:cs typeface="Calibri" panose="020F0502020204030204" pitchFamily="34" charset="0"/>
              </a:rPr>
              <a:t>-segmenting</a:t>
            </a:r>
            <a:r>
              <a:rPr lang="en-US" sz="2400" dirty="0">
                <a:latin typeface="Calibri" panose="020F0502020204030204" pitchFamily="34" charset="0"/>
                <a:cs typeface="Calibri" panose="020F0502020204030204" pitchFamily="34" charset="0"/>
              </a:rPr>
              <a:t> – Breaking a word into sounds in order to spell </a:t>
            </a:r>
          </a:p>
          <a:p>
            <a:pPr marL="0" indent="0">
              <a:buNone/>
            </a:pPr>
            <a:r>
              <a:rPr lang="en-US" sz="2400" dirty="0">
                <a:latin typeface="Calibri" panose="020F0502020204030204" pitchFamily="34" charset="0"/>
                <a:cs typeface="Calibri" panose="020F0502020204030204" pitchFamily="34" charset="0"/>
              </a:rPr>
              <a:t>them, e.g. ‘frog, f – r – o – g’’</a:t>
            </a:r>
          </a:p>
          <a:p>
            <a:pPr marL="0" indent="0">
              <a:buNone/>
            </a:pPr>
            <a:r>
              <a:rPr lang="en-US" sz="2400" b="1" dirty="0">
                <a:latin typeface="Calibri" panose="020F0502020204030204" pitchFamily="34" charset="0"/>
                <a:cs typeface="Calibri" panose="020F0502020204030204" pitchFamily="34" charset="0"/>
              </a:rPr>
              <a:t>-Digraph</a:t>
            </a:r>
            <a:r>
              <a:rPr lang="en-US" sz="2400" dirty="0">
                <a:latin typeface="Calibri" panose="020F0502020204030204" pitchFamily="34" charset="0"/>
                <a:cs typeface="Calibri" panose="020F0502020204030204" pitchFamily="34" charset="0"/>
              </a:rPr>
              <a:t>- 2 letters making one sound </a:t>
            </a:r>
          </a:p>
          <a:p>
            <a:pPr marL="0" indent="0">
              <a:buNone/>
            </a:pPr>
            <a:r>
              <a:rPr lang="en-US" sz="2400" b="1" dirty="0">
                <a:latin typeface="Calibri" panose="020F0502020204030204" pitchFamily="34" charset="0"/>
                <a:cs typeface="Calibri" panose="020F0502020204030204" pitchFamily="34" charset="0"/>
              </a:rPr>
              <a:t>-Trigraph</a:t>
            </a:r>
            <a:r>
              <a:rPr lang="en-US" sz="2400" dirty="0">
                <a:latin typeface="Calibri" panose="020F0502020204030204" pitchFamily="34" charset="0"/>
                <a:cs typeface="Calibri" panose="020F0502020204030204" pitchFamily="34" charset="0"/>
              </a:rPr>
              <a:t>- 3 letters making one sound</a:t>
            </a:r>
            <a:endParaRPr lang="en-GB" sz="2400" dirty="0">
              <a:latin typeface="Calibri" panose="020F0502020204030204" pitchFamily="34" charset="0"/>
              <a:cs typeface="Calibri" panose="020F0502020204030204" pitchFamily="34" charset="0"/>
            </a:endParaRPr>
          </a:p>
          <a:p>
            <a:pPr marL="0" indent="0">
              <a:buNone/>
            </a:pPr>
            <a:endParaRPr lang="en-GB" dirty="0">
              <a:latin typeface="Bradley Hand ITC" panose="03070402050302030203" pitchFamily="66" charset="0"/>
            </a:endParaRPr>
          </a:p>
        </p:txBody>
      </p:sp>
      <p:pic>
        <p:nvPicPr>
          <p:cNvPr id="4" name="Picture 3">
            <a:extLst>
              <a:ext uri="{FF2B5EF4-FFF2-40B4-BE49-F238E27FC236}">
                <a16:creationId xmlns:a16="http://schemas.microsoft.com/office/drawing/2014/main" id="{CBDB1225-27B9-42F5-8251-E21C2F8350FA}"/>
              </a:ext>
            </a:extLst>
          </p:cNvPr>
          <p:cNvPicPr>
            <a:picLocks noChangeAspect="1"/>
          </p:cNvPicPr>
          <p:nvPr/>
        </p:nvPicPr>
        <p:blipFill>
          <a:blip r:embed="rId2"/>
          <a:stretch>
            <a:fillRect/>
          </a:stretch>
        </p:blipFill>
        <p:spPr>
          <a:xfrm>
            <a:off x="8708573" y="4957501"/>
            <a:ext cx="1723927" cy="617540"/>
          </a:xfrm>
          <a:prstGeom prst="rect">
            <a:avLst/>
          </a:prstGeom>
        </p:spPr>
      </p:pic>
      <p:pic>
        <p:nvPicPr>
          <p:cNvPr id="5" name="Picture 4">
            <a:extLst>
              <a:ext uri="{FF2B5EF4-FFF2-40B4-BE49-F238E27FC236}">
                <a16:creationId xmlns:a16="http://schemas.microsoft.com/office/drawing/2014/main" id="{054FF0EF-D3F8-4163-9EBC-FE7DED10FEE6}"/>
              </a:ext>
            </a:extLst>
          </p:cNvPr>
          <p:cNvPicPr>
            <a:picLocks noChangeAspect="1"/>
          </p:cNvPicPr>
          <p:nvPr/>
        </p:nvPicPr>
        <p:blipFill>
          <a:blip r:embed="rId3"/>
          <a:stretch>
            <a:fillRect/>
          </a:stretch>
        </p:blipFill>
        <p:spPr>
          <a:xfrm>
            <a:off x="7669975" y="5575041"/>
            <a:ext cx="816899" cy="1143000"/>
          </a:xfrm>
          <a:prstGeom prst="rect">
            <a:avLst/>
          </a:prstGeom>
        </p:spPr>
      </p:pic>
      <p:pic>
        <p:nvPicPr>
          <p:cNvPr id="6" name="Picture 5">
            <a:extLst>
              <a:ext uri="{FF2B5EF4-FFF2-40B4-BE49-F238E27FC236}">
                <a16:creationId xmlns:a16="http://schemas.microsoft.com/office/drawing/2014/main" id="{3D583E46-DD7F-4177-9901-BBBAB2F7652F}"/>
              </a:ext>
            </a:extLst>
          </p:cNvPr>
          <p:cNvPicPr>
            <a:picLocks noChangeAspect="1"/>
          </p:cNvPicPr>
          <p:nvPr/>
        </p:nvPicPr>
        <p:blipFill>
          <a:blip r:embed="rId4"/>
          <a:stretch>
            <a:fillRect/>
          </a:stretch>
        </p:blipFill>
        <p:spPr>
          <a:xfrm>
            <a:off x="6607878" y="5575041"/>
            <a:ext cx="823094" cy="1143000"/>
          </a:xfrm>
          <a:prstGeom prst="rect">
            <a:avLst/>
          </a:prstGeom>
        </p:spPr>
      </p:pic>
    </p:spTree>
    <p:extLst>
      <p:ext uri="{BB962C8B-B14F-4D97-AF65-F5344CB8AC3E}">
        <p14:creationId xmlns:p14="http://schemas.microsoft.com/office/powerpoint/2010/main" val="36921820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C616728-8230-5A47-9A27-641FF58EB296}"/>
              </a:ext>
            </a:extLst>
          </p:cNvPr>
          <p:cNvSpPr>
            <a:spLocks noGrp="1"/>
          </p:cNvSpPr>
          <p:nvPr>
            <p:ph type="body" sz="quarter" idx="10"/>
          </p:nvPr>
        </p:nvSpPr>
        <p:spPr>
          <a:xfrm>
            <a:off x="535496" y="2465288"/>
            <a:ext cx="11105120" cy="3844032"/>
          </a:xfrm>
        </p:spPr>
        <p:txBody>
          <a:bodyPr/>
          <a:lstStyle/>
          <a:p>
            <a:pPr marL="0" indent="0">
              <a:buNone/>
            </a:pPr>
            <a:endParaRPr lang="en-US" dirty="0"/>
          </a:p>
        </p:txBody>
      </p:sp>
      <p:sp>
        <p:nvSpPr>
          <p:cNvPr id="3" name="Title 2">
            <a:extLst>
              <a:ext uri="{FF2B5EF4-FFF2-40B4-BE49-F238E27FC236}">
                <a16:creationId xmlns:a16="http://schemas.microsoft.com/office/drawing/2014/main" id="{8094F2CC-1E17-114E-BB98-903957021FB5}"/>
              </a:ext>
            </a:extLst>
          </p:cNvPr>
          <p:cNvSpPr>
            <a:spLocks noGrp="1"/>
          </p:cNvSpPr>
          <p:nvPr>
            <p:ph type="title"/>
          </p:nvPr>
        </p:nvSpPr>
        <p:spPr>
          <a:xfrm>
            <a:off x="479376" y="332656"/>
            <a:ext cx="9649072" cy="1152128"/>
          </a:xfrm>
          <a:prstGeom prst="rect">
            <a:avLst/>
          </a:prstGeom>
        </p:spPr>
        <p:txBody>
          <a:bodyPr/>
          <a:lstStyle/>
          <a:p>
            <a:r>
              <a:rPr lang="en-US" dirty="0"/>
              <a:t>Supporting your child with phonics</a:t>
            </a:r>
            <a:br>
              <a:rPr lang="en-US" dirty="0"/>
            </a:br>
            <a:endParaRPr lang="en-US" dirty="0"/>
          </a:p>
        </p:txBody>
      </p:sp>
      <p:pic>
        <p:nvPicPr>
          <p:cNvPr id="4" name="Picture 3" descr="Graphical user interface, application, Teams&#10;&#10;Description automatically generated">
            <a:hlinkClick r:id="rId3"/>
            <a:extLst>
              <a:ext uri="{FF2B5EF4-FFF2-40B4-BE49-F238E27FC236}">
                <a16:creationId xmlns:a16="http://schemas.microsoft.com/office/drawing/2014/main" id="{F058F429-3EDB-484B-83B8-106BC37D55F2}"/>
              </a:ext>
            </a:extLst>
          </p:cNvPr>
          <p:cNvPicPr>
            <a:picLocks noChangeAspect="1"/>
          </p:cNvPicPr>
          <p:nvPr/>
        </p:nvPicPr>
        <p:blipFill rotWithShape="1">
          <a:blip r:embed="rId4"/>
          <a:srcRect r="67270"/>
          <a:stretch/>
        </p:blipFill>
        <p:spPr>
          <a:xfrm>
            <a:off x="535496" y="2465288"/>
            <a:ext cx="3616288" cy="3556000"/>
          </a:xfrm>
          <a:prstGeom prst="rect">
            <a:avLst/>
          </a:prstGeom>
        </p:spPr>
      </p:pic>
      <p:pic>
        <p:nvPicPr>
          <p:cNvPr id="6" name="Picture 5" descr="Graphical user interface, application, Teams&#10;&#10;Description automatically generated">
            <a:hlinkClick r:id="rId5"/>
            <a:extLst>
              <a:ext uri="{FF2B5EF4-FFF2-40B4-BE49-F238E27FC236}">
                <a16:creationId xmlns:a16="http://schemas.microsoft.com/office/drawing/2014/main" id="{394F4AD3-9482-EF4B-8255-23B85AB25B25}"/>
              </a:ext>
            </a:extLst>
          </p:cNvPr>
          <p:cNvPicPr>
            <a:picLocks noChangeAspect="1"/>
          </p:cNvPicPr>
          <p:nvPr/>
        </p:nvPicPr>
        <p:blipFill rotWithShape="1">
          <a:blip r:embed="rId4"/>
          <a:srcRect l="33237" t="4087" r="34033" b="-4087"/>
          <a:stretch/>
        </p:blipFill>
        <p:spPr>
          <a:xfrm>
            <a:off x="4207904" y="2609304"/>
            <a:ext cx="3616288" cy="3556000"/>
          </a:xfrm>
          <a:prstGeom prst="rect">
            <a:avLst/>
          </a:prstGeom>
        </p:spPr>
      </p:pic>
      <p:pic>
        <p:nvPicPr>
          <p:cNvPr id="7" name="Picture 6" descr="Graphical user interface, application, Teams&#10;&#10;Description automatically generated">
            <a:hlinkClick r:id="rId6"/>
            <a:extLst>
              <a:ext uri="{FF2B5EF4-FFF2-40B4-BE49-F238E27FC236}">
                <a16:creationId xmlns:a16="http://schemas.microsoft.com/office/drawing/2014/main" id="{78A0AB10-488A-FF41-A046-589084451A8B}"/>
              </a:ext>
            </a:extLst>
          </p:cNvPr>
          <p:cNvPicPr>
            <a:picLocks noChangeAspect="1"/>
          </p:cNvPicPr>
          <p:nvPr/>
        </p:nvPicPr>
        <p:blipFill rotWithShape="1">
          <a:blip r:embed="rId4"/>
          <a:srcRect l="66298"/>
          <a:stretch/>
        </p:blipFill>
        <p:spPr>
          <a:xfrm>
            <a:off x="7824192" y="2465288"/>
            <a:ext cx="3723723" cy="3556000"/>
          </a:xfrm>
          <a:prstGeom prst="rect">
            <a:avLst/>
          </a:prstGeom>
        </p:spPr>
      </p:pic>
      <p:sp>
        <p:nvSpPr>
          <p:cNvPr id="2" name="TextBox 1">
            <a:extLst>
              <a:ext uri="{FF2B5EF4-FFF2-40B4-BE49-F238E27FC236}">
                <a16:creationId xmlns:a16="http://schemas.microsoft.com/office/drawing/2014/main" id="{E2947204-59B6-4C6B-B7BF-5D79ED155B3B}"/>
              </a:ext>
            </a:extLst>
          </p:cNvPr>
          <p:cNvSpPr txBox="1"/>
          <p:nvPr/>
        </p:nvSpPr>
        <p:spPr>
          <a:xfrm>
            <a:off x="479376" y="1268760"/>
            <a:ext cx="11177128" cy="800219"/>
          </a:xfrm>
          <a:prstGeom prst="rect">
            <a:avLst/>
          </a:prstGeom>
          <a:noFill/>
        </p:spPr>
        <p:txBody>
          <a:bodyPr wrap="square" rtlCol="0">
            <a:spAutoFit/>
          </a:bodyPr>
          <a:lstStyle/>
          <a:p>
            <a:r>
              <a:rPr lang="en-US" sz="2800" dirty="0">
                <a:hlinkClick r:id="rId7"/>
              </a:rPr>
              <a:t>https://www.littlewandlelettersandsounds.org.uk/resources/for-parents/</a:t>
            </a:r>
            <a:r>
              <a:rPr lang="en-US" sz="2800" dirty="0"/>
              <a:t> </a:t>
            </a:r>
          </a:p>
          <a:p>
            <a:endParaRPr lang="en-GB" dirty="0"/>
          </a:p>
        </p:txBody>
      </p:sp>
    </p:spTree>
    <p:extLst>
      <p:ext uri="{BB962C8B-B14F-4D97-AF65-F5344CB8AC3E}">
        <p14:creationId xmlns:p14="http://schemas.microsoft.com/office/powerpoint/2010/main" val="1408549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8A6BEE2-2F64-BA46-9BBF-202B6434A935}"/>
              </a:ext>
            </a:extLst>
          </p:cNvPr>
          <p:cNvSpPr>
            <a:spLocks noGrp="1"/>
          </p:cNvSpPr>
          <p:nvPr>
            <p:ph type="body" sz="quarter" idx="10"/>
          </p:nvPr>
        </p:nvSpPr>
        <p:spPr/>
        <p:txBody>
          <a:bodyPr/>
          <a:lstStyle/>
          <a:p>
            <a:pPr marL="0" indent="0">
              <a:buNone/>
            </a:pPr>
            <a:r>
              <a:rPr lang="en-GB" sz="4000" dirty="0"/>
              <a:t>making connections between the sounds of our spoken words and the letters that are used to write them down.</a:t>
            </a:r>
            <a:endParaRPr lang="en-US" sz="4000" dirty="0"/>
          </a:p>
        </p:txBody>
      </p:sp>
      <p:sp>
        <p:nvSpPr>
          <p:cNvPr id="3" name="Title 2">
            <a:extLst>
              <a:ext uri="{FF2B5EF4-FFF2-40B4-BE49-F238E27FC236}">
                <a16:creationId xmlns:a16="http://schemas.microsoft.com/office/drawing/2014/main" id="{1A6EAF36-1C4D-2840-A444-995DE43561D5}"/>
              </a:ext>
            </a:extLst>
          </p:cNvPr>
          <p:cNvSpPr>
            <a:spLocks noGrp="1"/>
          </p:cNvSpPr>
          <p:nvPr>
            <p:ph type="title" idx="4294967295"/>
          </p:nvPr>
        </p:nvSpPr>
        <p:spPr>
          <a:xfrm>
            <a:off x="263352" y="2348880"/>
            <a:ext cx="11665296" cy="864096"/>
          </a:xfrm>
          <a:prstGeom prst="rect">
            <a:avLst/>
          </a:prstGeom>
        </p:spPr>
        <p:txBody>
          <a:bodyPr/>
          <a:lstStyle/>
          <a:p>
            <a:pPr algn="ctr"/>
            <a:r>
              <a:rPr lang="en-US" sz="4000" b="1" dirty="0">
                <a:solidFill>
                  <a:schemeClr val="accent1"/>
                </a:solidFill>
              </a:rPr>
              <a:t>Phonics is:</a:t>
            </a:r>
          </a:p>
        </p:txBody>
      </p:sp>
    </p:spTree>
    <p:extLst>
      <p:ext uri="{BB962C8B-B14F-4D97-AF65-F5344CB8AC3E}">
        <p14:creationId xmlns:p14="http://schemas.microsoft.com/office/powerpoint/2010/main" val="1466559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1351040A-DED0-A14E-B28C-624AD9D538C8}"/>
              </a:ext>
            </a:extLst>
          </p:cNvPr>
          <p:cNvSpPr>
            <a:spLocks noGrp="1"/>
          </p:cNvSpPr>
          <p:nvPr>
            <p:ph type="body" sz="quarter" idx="10"/>
          </p:nvPr>
        </p:nvSpPr>
        <p:spPr>
          <a:xfrm>
            <a:off x="463814" y="1732481"/>
            <a:ext cx="5616624" cy="3393038"/>
          </a:xfrm>
        </p:spPr>
        <p:txBody>
          <a:bodyPr/>
          <a:lstStyle/>
          <a:p>
            <a:pPr marL="0" indent="0">
              <a:buNone/>
            </a:pPr>
            <a:r>
              <a:rPr lang="en-GB" b="1" dirty="0">
                <a:solidFill>
                  <a:schemeClr val="tx2"/>
                </a:solidFill>
              </a:rPr>
              <a:t>Reading practice sessions are: </a:t>
            </a:r>
          </a:p>
          <a:p>
            <a:r>
              <a:rPr lang="en-GB" dirty="0">
                <a:solidFill>
                  <a:schemeClr val="tx1"/>
                </a:solidFill>
              </a:rPr>
              <a:t>timetabled three times a week</a:t>
            </a:r>
          </a:p>
          <a:p>
            <a:pPr marL="0" indent="0">
              <a:buNone/>
            </a:pPr>
            <a:r>
              <a:rPr lang="en-GB" dirty="0">
                <a:solidFill>
                  <a:schemeClr val="tx1"/>
                </a:solidFill>
              </a:rPr>
              <a:t> 	Decoding</a:t>
            </a:r>
          </a:p>
          <a:p>
            <a:pPr marL="0" indent="0">
              <a:buNone/>
            </a:pPr>
            <a:r>
              <a:rPr lang="en-GB" dirty="0">
                <a:solidFill>
                  <a:schemeClr val="tx1"/>
                </a:solidFill>
              </a:rPr>
              <a:t>	Prosody</a:t>
            </a:r>
          </a:p>
          <a:p>
            <a:pPr marL="0" indent="0">
              <a:buNone/>
            </a:pPr>
            <a:r>
              <a:rPr lang="en-GB" dirty="0">
                <a:solidFill>
                  <a:schemeClr val="tx1"/>
                </a:solidFill>
              </a:rPr>
              <a:t>      	(intonation, expression)</a:t>
            </a:r>
          </a:p>
          <a:p>
            <a:pPr marL="0" indent="0">
              <a:buNone/>
            </a:pPr>
            <a:r>
              <a:rPr lang="en-GB" dirty="0">
                <a:solidFill>
                  <a:schemeClr val="tx1"/>
                </a:solidFill>
              </a:rPr>
              <a:t>	Comprehension</a:t>
            </a:r>
          </a:p>
          <a:p>
            <a:r>
              <a:rPr lang="en-GB" dirty="0">
                <a:solidFill>
                  <a:schemeClr val="tx1"/>
                </a:solidFill>
              </a:rPr>
              <a:t>taught by a trained teacher/ teaching assistant</a:t>
            </a:r>
          </a:p>
          <a:p>
            <a:r>
              <a:rPr lang="en-GB" dirty="0">
                <a:solidFill>
                  <a:schemeClr val="tx1"/>
                </a:solidFill>
              </a:rPr>
              <a:t>taught in small groups.</a:t>
            </a:r>
            <a:endParaRPr lang="en-US" dirty="0">
              <a:solidFill>
                <a:schemeClr val="tx1"/>
              </a:solidFill>
            </a:endParaRPr>
          </a:p>
        </p:txBody>
      </p:sp>
      <p:sp>
        <p:nvSpPr>
          <p:cNvPr id="5" name="Title 4">
            <a:extLst>
              <a:ext uri="{FF2B5EF4-FFF2-40B4-BE49-F238E27FC236}">
                <a16:creationId xmlns:a16="http://schemas.microsoft.com/office/drawing/2014/main" id="{EE6CCD5B-D6D2-5041-8332-77F5BAF0AECB}"/>
              </a:ext>
            </a:extLst>
          </p:cNvPr>
          <p:cNvSpPr>
            <a:spLocks noGrp="1"/>
          </p:cNvSpPr>
          <p:nvPr>
            <p:ph type="title"/>
          </p:nvPr>
        </p:nvSpPr>
        <p:spPr/>
        <p:txBody>
          <a:bodyPr/>
          <a:lstStyle/>
          <a:p>
            <a:r>
              <a:rPr lang="en-US" dirty="0"/>
              <a:t>How do we teach reading in books?</a:t>
            </a:r>
          </a:p>
        </p:txBody>
      </p:sp>
      <p:pic>
        <p:nvPicPr>
          <p:cNvPr id="3" name="Picture 2">
            <a:extLst>
              <a:ext uri="{FF2B5EF4-FFF2-40B4-BE49-F238E27FC236}">
                <a16:creationId xmlns:a16="http://schemas.microsoft.com/office/drawing/2014/main" id="{77B147FC-1694-9447-A316-7C4CB62A97E3}"/>
              </a:ext>
            </a:extLst>
          </p:cNvPr>
          <p:cNvPicPr>
            <a:picLocks noChangeAspect="1"/>
          </p:cNvPicPr>
          <p:nvPr/>
        </p:nvPicPr>
        <p:blipFill>
          <a:blip r:embed="rId3"/>
          <a:stretch>
            <a:fillRect/>
          </a:stretch>
        </p:blipFill>
        <p:spPr>
          <a:xfrm>
            <a:off x="6456040" y="1717880"/>
            <a:ext cx="2402504" cy="2287184"/>
          </a:xfrm>
          <a:prstGeom prst="rect">
            <a:avLst/>
          </a:prstGeom>
          <a:effectLst>
            <a:glow rad="127000">
              <a:schemeClr val="tx1">
                <a:alpha val="4000"/>
              </a:schemeClr>
            </a:glow>
          </a:effectLst>
        </p:spPr>
      </p:pic>
      <p:pic>
        <p:nvPicPr>
          <p:cNvPr id="4" name="Picture 3">
            <a:extLst>
              <a:ext uri="{FF2B5EF4-FFF2-40B4-BE49-F238E27FC236}">
                <a16:creationId xmlns:a16="http://schemas.microsoft.com/office/drawing/2014/main" id="{067C3C28-D01B-D74A-94F9-1B7CEC780EA9}"/>
              </a:ext>
            </a:extLst>
          </p:cNvPr>
          <p:cNvPicPr>
            <a:picLocks noChangeAspect="1"/>
          </p:cNvPicPr>
          <p:nvPr/>
        </p:nvPicPr>
        <p:blipFill>
          <a:blip r:embed="rId4"/>
          <a:stretch>
            <a:fillRect/>
          </a:stretch>
        </p:blipFill>
        <p:spPr>
          <a:xfrm>
            <a:off x="6456040" y="4166152"/>
            <a:ext cx="2402504" cy="2287184"/>
          </a:xfrm>
          <a:prstGeom prst="rect">
            <a:avLst/>
          </a:prstGeom>
          <a:effectLst>
            <a:glow rad="127000">
              <a:schemeClr val="tx1">
                <a:alpha val="4000"/>
              </a:schemeClr>
            </a:glow>
          </a:effectLst>
        </p:spPr>
      </p:pic>
      <p:pic>
        <p:nvPicPr>
          <p:cNvPr id="7" name="Picture 6">
            <a:extLst>
              <a:ext uri="{FF2B5EF4-FFF2-40B4-BE49-F238E27FC236}">
                <a16:creationId xmlns:a16="http://schemas.microsoft.com/office/drawing/2014/main" id="{E0D0F2AB-F254-3144-A68D-A0290C5B4D35}"/>
              </a:ext>
            </a:extLst>
          </p:cNvPr>
          <p:cNvPicPr>
            <a:picLocks noChangeAspect="1"/>
          </p:cNvPicPr>
          <p:nvPr/>
        </p:nvPicPr>
        <p:blipFill>
          <a:blip r:embed="rId5"/>
          <a:stretch>
            <a:fillRect/>
          </a:stretch>
        </p:blipFill>
        <p:spPr>
          <a:xfrm>
            <a:off x="9066955" y="2556242"/>
            <a:ext cx="2504138" cy="3085098"/>
          </a:xfrm>
          <a:prstGeom prst="rect">
            <a:avLst/>
          </a:prstGeom>
          <a:effectLst>
            <a:glow rad="127000">
              <a:schemeClr val="tx1">
                <a:alpha val="4000"/>
              </a:schemeClr>
            </a:glow>
          </a:effectLst>
        </p:spPr>
      </p:pic>
    </p:spTree>
    <p:extLst>
      <p:ext uri="{BB962C8B-B14F-4D97-AF65-F5344CB8AC3E}">
        <p14:creationId xmlns:p14="http://schemas.microsoft.com/office/powerpoint/2010/main" val="3028656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2">
            <a:extLst>
              <a:ext uri="{FF2B5EF4-FFF2-40B4-BE49-F238E27FC236}">
                <a16:creationId xmlns:a16="http://schemas.microsoft.com/office/drawing/2014/main" id="{3699B1BC-E66A-8E40-B1ED-E79D03D2F8BC}"/>
              </a:ext>
            </a:extLst>
          </p:cNvPr>
          <p:cNvSpPr txBox="1">
            <a:spLocks/>
          </p:cNvSpPr>
          <p:nvPr/>
        </p:nvSpPr>
        <p:spPr>
          <a:xfrm>
            <a:off x="263352" y="332656"/>
            <a:ext cx="9937104" cy="1152128"/>
          </a:xfrm>
          <a:prstGeom prst="rect">
            <a:avLst/>
          </a:prstGeom>
        </p:spPr>
        <p:txBody>
          <a:bodyPr anchor="b" anchorCtr="0"/>
          <a:lstStyle>
            <a:lvl1pPr algn="l" rtl="0" eaLnBrk="0" fontAlgn="base" hangingPunct="0">
              <a:lnSpc>
                <a:spcPct val="90000"/>
              </a:lnSpc>
              <a:spcBef>
                <a:spcPct val="0"/>
              </a:spcBef>
              <a:spcAft>
                <a:spcPct val="0"/>
              </a:spcAft>
              <a:defRPr sz="4000" kern="1200">
                <a:solidFill>
                  <a:schemeClr val="accent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5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5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5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502020204030204" pitchFamily="34" charset="0"/>
              </a:defRPr>
            </a:lvl9pPr>
          </a:lstStyle>
          <a:p>
            <a:endParaRPr lang="en-US" dirty="0"/>
          </a:p>
        </p:txBody>
      </p:sp>
      <p:pic>
        <p:nvPicPr>
          <p:cNvPr id="12" name="Picture 11" descr="A picture containing table&#10;&#10;Description automatically generated">
            <a:extLst>
              <a:ext uri="{FF2B5EF4-FFF2-40B4-BE49-F238E27FC236}">
                <a16:creationId xmlns:a16="http://schemas.microsoft.com/office/drawing/2014/main" id="{ACEDA292-F7DD-6A4A-B156-4DBE2EFF8EE5}"/>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609950" y="2086205"/>
            <a:ext cx="4348233" cy="3816423"/>
          </a:xfrm>
          <a:prstGeom prst="roundRect">
            <a:avLst>
              <a:gd name="adj" fmla="val 3343"/>
            </a:avLst>
          </a:prstGeom>
          <a:effectLst>
            <a:glow rad="127000">
              <a:schemeClr val="tx1">
                <a:lumMod val="95000"/>
                <a:lumOff val="5000"/>
                <a:alpha val="9000"/>
              </a:schemeClr>
            </a:glow>
          </a:effectLst>
        </p:spPr>
      </p:pic>
      <p:sp>
        <p:nvSpPr>
          <p:cNvPr id="4" name="Title 3">
            <a:extLst>
              <a:ext uri="{FF2B5EF4-FFF2-40B4-BE49-F238E27FC236}">
                <a16:creationId xmlns:a16="http://schemas.microsoft.com/office/drawing/2014/main" id="{8481A8C2-E3D2-5A46-8FC1-D043DCBCF8E8}"/>
              </a:ext>
            </a:extLst>
          </p:cNvPr>
          <p:cNvSpPr>
            <a:spLocks noGrp="1"/>
          </p:cNvSpPr>
          <p:nvPr>
            <p:ph type="title"/>
          </p:nvPr>
        </p:nvSpPr>
        <p:spPr>
          <a:xfrm>
            <a:off x="479376" y="332656"/>
            <a:ext cx="8064896" cy="1152128"/>
          </a:xfrm>
        </p:spPr>
        <p:txBody>
          <a:bodyPr/>
          <a:lstStyle/>
          <a:p>
            <a:r>
              <a:rPr lang="en-US" dirty="0"/>
              <a:t>We use assessment to match your child the right level of book</a:t>
            </a:r>
          </a:p>
        </p:txBody>
      </p:sp>
      <p:cxnSp>
        <p:nvCxnSpPr>
          <p:cNvPr id="5" name="Straight Arrow Connector 4">
            <a:extLst>
              <a:ext uri="{FF2B5EF4-FFF2-40B4-BE49-F238E27FC236}">
                <a16:creationId xmlns:a16="http://schemas.microsoft.com/office/drawing/2014/main" id="{D9C6E763-81F8-0149-844B-F8C29823E5E5}"/>
              </a:ext>
            </a:extLst>
          </p:cNvPr>
          <p:cNvCxnSpPr/>
          <p:nvPr/>
        </p:nvCxnSpPr>
        <p:spPr>
          <a:xfrm>
            <a:off x="5447928" y="4064263"/>
            <a:ext cx="936104" cy="0"/>
          </a:xfrm>
          <a:prstGeom prst="straightConnector1">
            <a:avLst/>
          </a:prstGeom>
          <a:ln w="47625">
            <a:tailEnd type="arrow" w="lg" len="med"/>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2F30DC56-E8C1-D645-98C1-6E00FC34C62D}"/>
              </a:ext>
            </a:extLst>
          </p:cNvPr>
          <p:cNvPicPr>
            <a:picLocks noChangeAspect="1"/>
          </p:cNvPicPr>
          <p:nvPr/>
        </p:nvPicPr>
        <p:blipFill>
          <a:blip r:embed="rId4"/>
          <a:stretch>
            <a:fillRect/>
          </a:stretch>
        </p:blipFill>
        <p:spPr>
          <a:xfrm>
            <a:off x="6812737" y="2132856"/>
            <a:ext cx="2795209" cy="2638677"/>
          </a:xfrm>
          <a:prstGeom prst="rect">
            <a:avLst/>
          </a:prstGeom>
          <a:effectLst>
            <a:glow rad="127000">
              <a:schemeClr val="tx1">
                <a:lumMod val="95000"/>
                <a:lumOff val="5000"/>
                <a:alpha val="9000"/>
              </a:schemeClr>
            </a:glow>
          </a:effectLst>
        </p:spPr>
      </p:pic>
      <p:pic>
        <p:nvPicPr>
          <p:cNvPr id="8" name="Picture 7">
            <a:extLst>
              <a:ext uri="{FF2B5EF4-FFF2-40B4-BE49-F238E27FC236}">
                <a16:creationId xmlns:a16="http://schemas.microsoft.com/office/drawing/2014/main" id="{39CEA57A-E6D7-224E-8818-48078F7E71D9}"/>
              </a:ext>
            </a:extLst>
          </p:cNvPr>
          <p:cNvPicPr>
            <a:picLocks noChangeAspect="1"/>
          </p:cNvPicPr>
          <p:nvPr/>
        </p:nvPicPr>
        <p:blipFill>
          <a:blip r:embed="rId5"/>
          <a:stretch>
            <a:fillRect/>
          </a:stretch>
        </p:blipFill>
        <p:spPr>
          <a:xfrm>
            <a:off x="7533312" y="2739334"/>
            <a:ext cx="2795209" cy="2649858"/>
          </a:xfrm>
          <a:prstGeom prst="rect">
            <a:avLst/>
          </a:prstGeom>
          <a:effectLst>
            <a:glow rad="127000">
              <a:schemeClr val="tx1">
                <a:lumMod val="95000"/>
                <a:lumOff val="5000"/>
                <a:alpha val="9000"/>
              </a:schemeClr>
            </a:glow>
          </a:effectLst>
        </p:spPr>
      </p:pic>
      <p:pic>
        <p:nvPicPr>
          <p:cNvPr id="9" name="Picture 8">
            <a:extLst>
              <a:ext uri="{FF2B5EF4-FFF2-40B4-BE49-F238E27FC236}">
                <a16:creationId xmlns:a16="http://schemas.microsoft.com/office/drawing/2014/main" id="{19B803DF-37BD-0746-AD9F-AB2ECF12F554}"/>
              </a:ext>
            </a:extLst>
          </p:cNvPr>
          <p:cNvPicPr>
            <a:picLocks noChangeAspect="1"/>
          </p:cNvPicPr>
          <p:nvPr/>
        </p:nvPicPr>
        <p:blipFill>
          <a:blip r:embed="rId6"/>
          <a:stretch>
            <a:fillRect/>
          </a:stretch>
        </p:blipFill>
        <p:spPr>
          <a:xfrm>
            <a:off x="8241582" y="3253987"/>
            <a:ext cx="2795209" cy="2649858"/>
          </a:xfrm>
          <a:prstGeom prst="rect">
            <a:avLst/>
          </a:prstGeom>
          <a:effectLst>
            <a:glow rad="127000">
              <a:schemeClr val="tx1">
                <a:lumMod val="95000"/>
                <a:lumOff val="5000"/>
                <a:alpha val="9000"/>
              </a:schemeClr>
            </a:glow>
          </a:effectLst>
        </p:spPr>
      </p:pic>
    </p:spTree>
    <p:extLst>
      <p:ext uri="{BB962C8B-B14F-4D97-AF65-F5344CB8AC3E}">
        <p14:creationId xmlns:p14="http://schemas.microsoft.com/office/powerpoint/2010/main" val="322712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3ED8210-885A-174D-BE35-D51386DEE975}"/>
              </a:ext>
            </a:extLst>
          </p:cNvPr>
          <p:cNvSpPr>
            <a:spLocks noGrp="1"/>
          </p:cNvSpPr>
          <p:nvPr>
            <p:ph type="body" sz="quarter" idx="10"/>
          </p:nvPr>
        </p:nvSpPr>
        <p:spPr>
          <a:xfrm>
            <a:off x="479376" y="2039943"/>
            <a:ext cx="6696744" cy="4392488"/>
          </a:xfrm>
        </p:spPr>
        <p:txBody>
          <a:bodyPr lIns="91440" tIns="45720" rIns="91440" bIns="45720" anchor="t"/>
          <a:lstStyle/>
          <a:p>
            <a:pPr marL="0" indent="0">
              <a:buNone/>
            </a:pPr>
            <a:r>
              <a:rPr lang="en-US" sz="2400" b="1" dirty="0">
                <a:solidFill>
                  <a:schemeClr val="accent2"/>
                </a:solidFill>
                <a:latin typeface="Calibri"/>
                <a:cs typeface="Calibri"/>
              </a:rPr>
              <a:t>Reading a book and chatting about it had a positive impact a year later on children’s ability to…</a:t>
            </a:r>
          </a:p>
          <a:p>
            <a:r>
              <a:rPr lang="en-US" sz="2400" dirty="0">
                <a:solidFill>
                  <a:schemeClr val="tx1">
                    <a:lumMod val="95000"/>
                    <a:lumOff val="5000"/>
                  </a:schemeClr>
                </a:solidFill>
                <a:latin typeface="Calibri"/>
                <a:cs typeface="Calibri"/>
              </a:rPr>
              <a:t>understand words and sentences</a:t>
            </a:r>
          </a:p>
          <a:p>
            <a:r>
              <a:rPr lang="en-US" sz="2400" dirty="0">
                <a:solidFill>
                  <a:schemeClr val="tx1">
                    <a:lumMod val="95000"/>
                    <a:lumOff val="5000"/>
                  </a:schemeClr>
                </a:solidFill>
                <a:latin typeface="Calibri"/>
                <a:cs typeface="Calibri"/>
              </a:rPr>
              <a:t>use a wide range of vocabulary </a:t>
            </a:r>
            <a:endParaRPr lang="en-US" sz="2400" dirty="0">
              <a:solidFill>
                <a:schemeClr val="tx1">
                  <a:lumMod val="95000"/>
                  <a:lumOff val="5000"/>
                </a:schemeClr>
              </a:solidFill>
              <a:latin typeface="Calibri" panose="020F0502020204030204" pitchFamily="34" charset="0"/>
              <a:cs typeface="Calibri" panose="020F0502020204030204" pitchFamily="34" charset="0"/>
            </a:endParaRPr>
          </a:p>
          <a:p>
            <a:r>
              <a:rPr lang="en-US" sz="2400" dirty="0">
                <a:solidFill>
                  <a:schemeClr val="tx1">
                    <a:lumMod val="95000"/>
                    <a:lumOff val="5000"/>
                  </a:schemeClr>
                </a:solidFill>
                <a:latin typeface="Calibri"/>
                <a:cs typeface="Calibri"/>
              </a:rPr>
              <a:t>develop listening comprehension skills.</a:t>
            </a:r>
            <a:endParaRPr lang="en-US" sz="2400" dirty="0">
              <a:solidFill>
                <a:schemeClr val="tx1">
                  <a:lumMod val="95000"/>
                  <a:lumOff val="5000"/>
                </a:schemeClr>
              </a:solidFill>
              <a:latin typeface="Calibri" panose="020F0502020204030204" pitchFamily="34" charset="0"/>
              <a:cs typeface="Calibri" panose="020F0502020204030204" pitchFamily="34" charset="0"/>
            </a:endParaRPr>
          </a:p>
          <a:p>
            <a:pPr marL="0" indent="0">
              <a:buNone/>
            </a:pPr>
            <a:r>
              <a:rPr lang="en-US" sz="2400" dirty="0">
                <a:solidFill>
                  <a:schemeClr val="tx1">
                    <a:lumMod val="95000"/>
                    <a:lumOff val="5000"/>
                  </a:schemeClr>
                </a:solidFill>
                <a:latin typeface="Calibri"/>
                <a:cs typeface="Calibri"/>
              </a:rPr>
              <a:t>The amount of books children were exposed to by age 6 was a positive predictor of their reading ability two years later.</a:t>
            </a:r>
          </a:p>
          <a:p>
            <a:pPr marL="0" indent="0">
              <a:buNone/>
            </a:pPr>
            <a:endParaRPr lang="en-US" sz="2400" dirty="0">
              <a:solidFill>
                <a:schemeClr val="tx1">
                  <a:lumMod val="95000"/>
                  <a:lumOff val="5000"/>
                </a:schemeClr>
              </a:solidFill>
              <a:latin typeface="Calibri" panose="020F0502020204030204" pitchFamily="34" charset="0"/>
              <a:cs typeface="Calibri" panose="020F0502020204030204" pitchFamily="34" charset="0"/>
            </a:endParaRPr>
          </a:p>
          <a:p>
            <a:pPr marL="0" indent="0">
              <a:buNone/>
            </a:pPr>
            <a:endParaRPr lang="en-US" sz="2400" dirty="0">
              <a:solidFill>
                <a:schemeClr val="tx1">
                  <a:lumMod val="95000"/>
                  <a:lumOff val="5000"/>
                </a:schemeClr>
              </a:solidFill>
              <a:latin typeface="Calibri" panose="020F0502020204030204" pitchFamily="34" charset="0"/>
              <a:cs typeface="Calibri" panose="020F0502020204030204" pitchFamily="34" charset="0"/>
            </a:endParaRPr>
          </a:p>
          <a:p>
            <a:endParaRPr lang="en-US" sz="2400" dirty="0">
              <a:solidFill>
                <a:schemeClr val="tx1">
                  <a:lumMod val="95000"/>
                  <a:lumOff val="5000"/>
                </a:schemeClr>
              </a:solidFill>
            </a:endParaRPr>
          </a:p>
        </p:txBody>
      </p:sp>
      <p:sp>
        <p:nvSpPr>
          <p:cNvPr id="3" name="Title 2">
            <a:extLst>
              <a:ext uri="{FF2B5EF4-FFF2-40B4-BE49-F238E27FC236}">
                <a16:creationId xmlns:a16="http://schemas.microsoft.com/office/drawing/2014/main" id="{121341B6-FC05-0C46-9C0D-7547DDDC163E}"/>
              </a:ext>
            </a:extLst>
          </p:cNvPr>
          <p:cNvSpPr>
            <a:spLocks noGrp="1"/>
          </p:cNvSpPr>
          <p:nvPr>
            <p:ph type="title"/>
          </p:nvPr>
        </p:nvSpPr>
        <p:spPr>
          <a:xfrm>
            <a:off x="479376" y="332656"/>
            <a:ext cx="7632848" cy="1152128"/>
          </a:xfrm>
        </p:spPr>
        <p:txBody>
          <a:bodyPr/>
          <a:lstStyle/>
          <a:p>
            <a:r>
              <a:rPr lang="en-US" dirty="0"/>
              <a:t>The most important thing you can do is read with your child</a:t>
            </a:r>
          </a:p>
        </p:txBody>
      </p:sp>
      <p:sp>
        <p:nvSpPr>
          <p:cNvPr id="4" name="TextBox 3">
            <a:extLst>
              <a:ext uri="{FF2B5EF4-FFF2-40B4-BE49-F238E27FC236}">
                <a16:creationId xmlns:a16="http://schemas.microsoft.com/office/drawing/2014/main" id="{E0FE7C68-BDBB-E140-8D8B-B0BB4B7FFB6D}"/>
              </a:ext>
            </a:extLst>
          </p:cNvPr>
          <p:cNvSpPr txBox="1"/>
          <p:nvPr/>
        </p:nvSpPr>
        <p:spPr>
          <a:xfrm>
            <a:off x="479376" y="6124654"/>
            <a:ext cx="9770110" cy="307777"/>
          </a:xfrm>
          <a:prstGeom prst="rect">
            <a:avLst/>
          </a:prstGeom>
          <a:noFill/>
        </p:spPr>
        <p:txBody>
          <a:bodyPr wrap="none" rtlCol="0">
            <a:spAutoFit/>
          </a:bodyPr>
          <a:lstStyle/>
          <a:p>
            <a:r>
              <a:rPr lang="en-US" sz="1400" i="1" dirty="0">
                <a:solidFill>
                  <a:schemeClr val="tx1">
                    <a:lumMod val="65000"/>
                    <a:lumOff val="35000"/>
                  </a:schemeClr>
                </a:solidFill>
                <a:latin typeface="Calibri"/>
                <a:cs typeface="Calibri"/>
              </a:rPr>
              <a:t>Parental involvement in the development of children’s reading skills:  A five-year longitudinal study </a:t>
            </a:r>
            <a:r>
              <a:rPr lang="en-US" sz="1400" dirty="0">
                <a:solidFill>
                  <a:schemeClr val="tx1">
                    <a:lumMod val="65000"/>
                    <a:lumOff val="35000"/>
                  </a:schemeClr>
                </a:solidFill>
                <a:latin typeface="Calibri"/>
                <a:cs typeface="Calibri"/>
              </a:rPr>
              <a:t>(2002) </a:t>
            </a:r>
            <a:r>
              <a:rPr lang="en-US" sz="1400" dirty="0" err="1">
                <a:solidFill>
                  <a:schemeClr val="tx1">
                    <a:lumMod val="65000"/>
                    <a:lumOff val="35000"/>
                  </a:schemeClr>
                </a:solidFill>
                <a:latin typeface="Calibri"/>
                <a:cs typeface="Calibri"/>
              </a:rPr>
              <a:t>Senechal</a:t>
            </a:r>
            <a:r>
              <a:rPr lang="en-US" sz="1400" dirty="0">
                <a:solidFill>
                  <a:schemeClr val="tx1">
                    <a:lumMod val="65000"/>
                    <a:lumOff val="35000"/>
                  </a:schemeClr>
                </a:solidFill>
                <a:latin typeface="Calibri"/>
                <a:cs typeface="Calibri"/>
              </a:rPr>
              <a:t>, M. and </a:t>
            </a:r>
            <a:r>
              <a:rPr lang="en-US" sz="1400" dirty="0" err="1">
                <a:solidFill>
                  <a:schemeClr val="tx1">
                    <a:lumMod val="65000"/>
                    <a:lumOff val="35000"/>
                  </a:schemeClr>
                </a:solidFill>
                <a:latin typeface="Calibri"/>
                <a:cs typeface="Calibri"/>
              </a:rPr>
              <a:t>Lefvre</a:t>
            </a:r>
            <a:r>
              <a:rPr lang="en-US" sz="1400" dirty="0">
                <a:solidFill>
                  <a:schemeClr val="tx1">
                    <a:lumMod val="65000"/>
                    <a:lumOff val="35000"/>
                  </a:schemeClr>
                </a:solidFill>
                <a:latin typeface="Calibri"/>
                <a:cs typeface="Calibri"/>
              </a:rPr>
              <a:t>, J</a:t>
            </a:r>
          </a:p>
        </p:txBody>
      </p:sp>
      <p:pic>
        <p:nvPicPr>
          <p:cNvPr id="7" name="Picture 6">
            <a:extLst>
              <a:ext uri="{FF2B5EF4-FFF2-40B4-BE49-F238E27FC236}">
                <a16:creationId xmlns:a16="http://schemas.microsoft.com/office/drawing/2014/main" id="{7CF1A9DE-555E-D447-B11E-7281FAC2B683}"/>
              </a:ext>
            </a:extLst>
          </p:cNvPr>
          <p:cNvPicPr>
            <a:picLocks noChangeAspect="1"/>
          </p:cNvPicPr>
          <p:nvPr/>
        </p:nvPicPr>
        <p:blipFill rotWithShape="1">
          <a:blip r:embed="rId3">
            <a:extLst>
              <a:ext uri="{28A0092B-C50C-407E-A947-70E740481C1C}">
                <a14:useLocalDpi xmlns:a14="http://schemas.microsoft.com/office/drawing/2010/main"/>
              </a:ext>
            </a:extLst>
          </a:blip>
          <a:srcRect t="-758"/>
          <a:stretch/>
        </p:blipFill>
        <p:spPr>
          <a:xfrm>
            <a:off x="7320136" y="1818287"/>
            <a:ext cx="4392488" cy="3909005"/>
          </a:xfrm>
          <a:prstGeom prst="roundRect">
            <a:avLst>
              <a:gd name="adj" fmla="val 5225"/>
            </a:avLst>
          </a:prstGeom>
        </p:spPr>
      </p:pic>
    </p:spTree>
    <p:extLst>
      <p:ext uri="{BB962C8B-B14F-4D97-AF65-F5344CB8AC3E}">
        <p14:creationId xmlns:p14="http://schemas.microsoft.com/office/powerpoint/2010/main" val="4023815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729D9F07-F2DA-894B-8DF2-76A12817ACE2}"/>
              </a:ext>
            </a:extLst>
          </p:cNvPr>
          <p:cNvPicPr>
            <a:picLocks noChangeAspect="1"/>
          </p:cNvPicPr>
          <p:nvPr/>
        </p:nvPicPr>
        <p:blipFill>
          <a:blip r:embed="rId3"/>
          <a:stretch>
            <a:fillRect/>
          </a:stretch>
        </p:blipFill>
        <p:spPr>
          <a:xfrm>
            <a:off x="569873" y="2662727"/>
            <a:ext cx="2983849" cy="2828689"/>
          </a:xfrm>
          <a:prstGeom prst="rect">
            <a:avLst/>
          </a:prstGeom>
          <a:effectLst>
            <a:glow rad="127000">
              <a:schemeClr val="tx1">
                <a:lumMod val="95000"/>
                <a:lumOff val="5000"/>
                <a:alpha val="6000"/>
              </a:schemeClr>
            </a:glow>
          </a:effectLst>
        </p:spPr>
      </p:pic>
      <p:pic>
        <p:nvPicPr>
          <p:cNvPr id="10" name="Picture 9">
            <a:extLst>
              <a:ext uri="{FF2B5EF4-FFF2-40B4-BE49-F238E27FC236}">
                <a16:creationId xmlns:a16="http://schemas.microsoft.com/office/drawing/2014/main" id="{C0D0AA75-D178-2746-8F53-7C171FD3BB20}"/>
              </a:ext>
            </a:extLst>
          </p:cNvPr>
          <p:cNvPicPr>
            <a:picLocks noChangeAspect="1"/>
          </p:cNvPicPr>
          <p:nvPr/>
        </p:nvPicPr>
        <p:blipFill>
          <a:blip r:embed="rId4"/>
          <a:stretch>
            <a:fillRect/>
          </a:stretch>
        </p:blipFill>
        <p:spPr>
          <a:xfrm>
            <a:off x="8717293" y="2780928"/>
            <a:ext cx="2902472" cy="3604683"/>
          </a:xfrm>
          <a:prstGeom prst="rect">
            <a:avLst/>
          </a:prstGeom>
          <a:effectLst>
            <a:glow rad="127000">
              <a:schemeClr val="tx1">
                <a:lumMod val="95000"/>
                <a:lumOff val="5000"/>
                <a:alpha val="6000"/>
              </a:schemeClr>
            </a:glow>
          </a:effectLst>
        </p:spPr>
      </p:pic>
      <p:pic>
        <p:nvPicPr>
          <p:cNvPr id="11" name="Picture 10">
            <a:extLst>
              <a:ext uri="{FF2B5EF4-FFF2-40B4-BE49-F238E27FC236}">
                <a16:creationId xmlns:a16="http://schemas.microsoft.com/office/drawing/2014/main" id="{C94C7683-39CB-9745-BD8A-F78647576499}"/>
              </a:ext>
            </a:extLst>
          </p:cNvPr>
          <p:cNvPicPr>
            <a:picLocks noChangeAspect="1"/>
          </p:cNvPicPr>
          <p:nvPr/>
        </p:nvPicPr>
        <p:blipFill>
          <a:blip r:embed="rId5"/>
          <a:stretch>
            <a:fillRect/>
          </a:stretch>
        </p:blipFill>
        <p:spPr>
          <a:xfrm>
            <a:off x="2120786" y="1367385"/>
            <a:ext cx="7950429" cy="5250284"/>
          </a:xfrm>
          <a:prstGeom prst="rect">
            <a:avLst/>
          </a:prstGeom>
        </p:spPr>
      </p:pic>
      <p:sp>
        <p:nvSpPr>
          <p:cNvPr id="3" name="Title 2">
            <a:extLst>
              <a:ext uri="{FF2B5EF4-FFF2-40B4-BE49-F238E27FC236}">
                <a16:creationId xmlns:a16="http://schemas.microsoft.com/office/drawing/2014/main" id="{0C2C5322-C816-CC44-B38C-334FC281CAFF}"/>
              </a:ext>
            </a:extLst>
          </p:cNvPr>
          <p:cNvSpPr>
            <a:spLocks noGrp="1"/>
          </p:cNvSpPr>
          <p:nvPr>
            <p:ph type="title"/>
          </p:nvPr>
        </p:nvSpPr>
        <p:spPr/>
        <p:txBody>
          <a:bodyPr/>
          <a:lstStyle/>
          <a:p>
            <a:r>
              <a:rPr lang="en-US" dirty="0"/>
              <a:t>Books going home weekly</a:t>
            </a:r>
          </a:p>
        </p:txBody>
      </p:sp>
      <p:sp>
        <p:nvSpPr>
          <p:cNvPr id="8" name="Rectangle 7">
            <a:extLst>
              <a:ext uri="{FF2B5EF4-FFF2-40B4-BE49-F238E27FC236}">
                <a16:creationId xmlns:a16="http://schemas.microsoft.com/office/drawing/2014/main" id="{58A4A86D-1242-B34F-88C8-5D9AC660725C}"/>
              </a:ext>
            </a:extLst>
          </p:cNvPr>
          <p:cNvSpPr/>
          <p:nvPr/>
        </p:nvSpPr>
        <p:spPr>
          <a:xfrm>
            <a:off x="4055354" y="4293096"/>
            <a:ext cx="4248472" cy="11300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080E41A3-E515-0E45-9C26-69C32364A848}"/>
              </a:ext>
            </a:extLst>
          </p:cNvPr>
          <p:cNvPicPr>
            <a:picLocks noChangeAspect="1"/>
          </p:cNvPicPr>
          <p:nvPr/>
        </p:nvPicPr>
        <p:blipFill>
          <a:blip r:embed="rId6"/>
          <a:stretch>
            <a:fillRect/>
          </a:stretch>
        </p:blipFill>
        <p:spPr>
          <a:xfrm>
            <a:off x="6672064" y="4077072"/>
            <a:ext cx="1519299" cy="1519299"/>
          </a:xfrm>
          <a:prstGeom prst="rect">
            <a:avLst/>
          </a:prstGeom>
        </p:spPr>
      </p:pic>
      <p:pic>
        <p:nvPicPr>
          <p:cNvPr id="7" name="Picture 6">
            <a:extLst>
              <a:ext uri="{FF2B5EF4-FFF2-40B4-BE49-F238E27FC236}">
                <a16:creationId xmlns:a16="http://schemas.microsoft.com/office/drawing/2014/main" id="{F42B8F0E-C77E-A945-9CD7-8CD7211A9C64}"/>
              </a:ext>
            </a:extLst>
          </p:cNvPr>
          <p:cNvPicPr>
            <a:picLocks noChangeAspect="1"/>
          </p:cNvPicPr>
          <p:nvPr/>
        </p:nvPicPr>
        <p:blipFill>
          <a:blip r:embed="rId7"/>
          <a:stretch>
            <a:fillRect/>
          </a:stretch>
        </p:blipFill>
        <p:spPr>
          <a:xfrm>
            <a:off x="3969289" y="4415005"/>
            <a:ext cx="886258" cy="886258"/>
          </a:xfrm>
          <a:prstGeom prst="rect">
            <a:avLst/>
          </a:prstGeom>
        </p:spPr>
      </p:pic>
      <p:grpSp>
        <p:nvGrpSpPr>
          <p:cNvPr id="4" name="Group 3">
            <a:extLst>
              <a:ext uri="{FF2B5EF4-FFF2-40B4-BE49-F238E27FC236}">
                <a16:creationId xmlns:a16="http://schemas.microsoft.com/office/drawing/2014/main" id="{C399E4BB-5C61-4B4C-A3A5-D722BF994851}"/>
              </a:ext>
            </a:extLst>
          </p:cNvPr>
          <p:cNvGrpSpPr/>
          <p:nvPr/>
        </p:nvGrpSpPr>
        <p:grpSpPr>
          <a:xfrm>
            <a:off x="5678049" y="3361635"/>
            <a:ext cx="835902" cy="835902"/>
            <a:chOff x="4871864" y="3573016"/>
            <a:chExt cx="720080" cy="720080"/>
          </a:xfrm>
        </p:grpSpPr>
        <p:sp>
          <p:nvSpPr>
            <p:cNvPr id="2" name="Rectangle 1">
              <a:extLst>
                <a:ext uri="{FF2B5EF4-FFF2-40B4-BE49-F238E27FC236}">
                  <a16:creationId xmlns:a16="http://schemas.microsoft.com/office/drawing/2014/main" id="{12FFDC9F-CC4E-8844-8B62-E2112841D1D0}"/>
                </a:ext>
              </a:extLst>
            </p:cNvPr>
            <p:cNvSpPr/>
            <p:nvPr/>
          </p:nvSpPr>
          <p:spPr>
            <a:xfrm>
              <a:off x="5159896" y="3573016"/>
              <a:ext cx="144016" cy="7200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FB20A4BF-327F-E947-866B-30FAEA6A0D8A}"/>
                </a:ext>
              </a:extLst>
            </p:cNvPr>
            <p:cNvSpPr/>
            <p:nvPr/>
          </p:nvSpPr>
          <p:spPr>
            <a:xfrm rot="16200000">
              <a:off x="5159896" y="3569865"/>
              <a:ext cx="144016" cy="7200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9" name="TextBox 8">
            <a:extLst>
              <a:ext uri="{FF2B5EF4-FFF2-40B4-BE49-F238E27FC236}">
                <a16:creationId xmlns:a16="http://schemas.microsoft.com/office/drawing/2014/main" id="{C1255358-8EE6-4A8A-A439-6600F8BD9B41}"/>
              </a:ext>
            </a:extLst>
          </p:cNvPr>
          <p:cNvSpPr txBox="1"/>
          <p:nvPr/>
        </p:nvSpPr>
        <p:spPr>
          <a:xfrm>
            <a:off x="8163125" y="1685964"/>
            <a:ext cx="3906175" cy="830997"/>
          </a:xfrm>
          <a:prstGeom prst="rect">
            <a:avLst/>
          </a:prstGeom>
          <a:noFill/>
          <a:ln>
            <a:solidFill>
              <a:schemeClr val="accent1"/>
            </a:solidFill>
          </a:ln>
        </p:spPr>
        <p:txBody>
          <a:bodyPr wrap="square" rtlCol="0">
            <a:spAutoFit/>
          </a:bodyPr>
          <a:lstStyle/>
          <a:p>
            <a:r>
              <a:rPr lang="en-GB" sz="2400" dirty="0">
                <a:solidFill>
                  <a:schemeClr val="accent1"/>
                </a:solidFill>
              </a:rPr>
              <a:t>1 x Reading for pleasure book </a:t>
            </a:r>
          </a:p>
          <a:p>
            <a:r>
              <a:rPr lang="en-GB" sz="2400" dirty="0">
                <a:solidFill>
                  <a:schemeClr val="accent1"/>
                </a:solidFill>
              </a:rPr>
              <a:t>– to share</a:t>
            </a:r>
          </a:p>
        </p:txBody>
      </p:sp>
      <p:sp>
        <p:nvSpPr>
          <p:cNvPr id="13" name="TextBox 12">
            <a:extLst>
              <a:ext uri="{FF2B5EF4-FFF2-40B4-BE49-F238E27FC236}">
                <a16:creationId xmlns:a16="http://schemas.microsoft.com/office/drawing/2014/main" id="{3B58FCAE-4DE9-4A6C-8B34-91272B2665DA}"/>
              </a:ext>
            </a:extLst>
          </p:cNvPr>
          <p:cNvSpPr txBox="1"/>
          <p:nvPr/>
        </p:nvSpPr>
        <p:spPr>
          <a:xfrm>
            <a:off x="436960" y="1677658"/>
            <a:ext cx="3906175" cy="830997"/>
          </a:xfrm>
          <a:prstGeom prst="rect">
            <a:avLst/>
          </a:prstGeom>
          <a:noFill/>
          <a:ln>
            <a:solidFill>
              <a:schemeClr val="accent1"/>
            </a:solidFill>
          </a:ln>
        </p:spPr>
        <p:txBody>
          <a:bodyPr wrap="square" rtlCol="0">
            <a:spAutoFit/>
          </a:bodyPr>
          <a:lstStyle/>
          <a:p>
            <a:r>
              <a:rPr lang="en-GB" sz="2400" dirty="0">
                <a:solidFill>
                  <a:schemeClr val="accent1"/>
                </a:solidFill>
              </a:rPr>
              <a:t>1 x Phonics book </a:t>
            </a:r>
          </a:p>
          <a:p>
            <a:r>
              <a:rPr lang="en-GB" sz="2400" dirty="0">
                <a:solidFill>
                  <a:schemeClr val="accent1"/>
                </a:solidFill>
              </a:rPr>
              <a:t>– to practise reading</a:t>
            </a:r>
          </a:p>
        </p:txBody>
      </p:sp>
    </p:spTree>
    <p:extLst>
      <p:ext uri="{BB962C8B-B14F-4D97-AF65-F5344CB8AC3E}">
        <p14:creationId xmlns:p14="http://schemas.microsoft.com/office/powerpoint/2010/main" val="3465361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A child writing on a piece of paper&#10;&#10;Description automatically generated with medium confidence">
            <a:extLst>
              <a:ext uri="{FF2B5EF4-FFF2-40B4-BE49-F238E27FC236}">
                <a16:creationId xmlns:a16="http://schemas.microsoft.com/office/drawing/2014/main" id="{D6DFDD0E-EB92-DD41-92A6-796144DC9035}"/>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8711027" y="1968267"/>
            <a:ext cx="3001596" cy="2036797"/>
          </a:xfrm>
          <a:prstGeom prst="roundRect">
            <a:avLst>
              <a:gd name="adj" fmla="val 4317"/>
            </a:avLst>
          </a:prstGeom>
        </p:spPr>
      </p:pic>
      <p:sp>
        <p:nvSpPr>
          <p:cNvPr id="2" name="Text Placeholder 1">
            <a:extLst>
              <a:ext uri="{FF2B5EF4-FFF2-40B4-BE49-F238E27FC236}">
                <a16:creationId xmlns:a16="http://schemas.microsoft.com/office/drawing/2014/main" id="{7C31C409-33E5-0C4B-8076-B55700B80BF1}"/>
              </a:ext>
            </a:extLst>
          </p:cNvPr>
          <p:cNvSpPr>
            <a:spLocks noGrp="1"/>
          </p:cNvSpPr>
          <p:nvPr>
            <p:ph type="body" sz="quarter" idx="10"/>
          </p:nvPr>
        </p:nvSpPr>
        <p:spPr>
          <a:xfrm>
            <a:off x="263352" y="908720"/>
            <a:ext cx="8064896" cy="4392488"/>
          </a:xfrm>
        </p:spPr>
        <p:txBody>
          <a:bodyPr/>
          <a:lstStyle/>
          <a:p>
            <a:pPr marL="0" indent="0">
              <a:buNone/>
            </a:pPr>
            <a:r>
              <a:rPr lang="en-US" sz="2400" b="1" dirty="0">
                <a:solidFill>
                  <a:schemeClr val="accent2"/>
                </a:solidFill>
              </a:rPr>
              <a:t>This means that your child should: </a:t>
            </a:r>
          </a:p>
          <a:p>
            <a:r>
              <a:rPr lang="en-US" sz="2400" dirty="0">
                <a:solidFill>
                  <a:schemeClr val="tx1">
                    <a:lumMod val="85000"/>
                    <a:lumOff val="15000"/>
                  </a:schemeClr>
                </a:solidFill>
              </a:rPr>
              <a:t>Know all the sounds and tricky words in their phonics book well</a:t>
            </a:r>
          </a:p>
          <a:p>
            <a:r>
              <a:rPr lang="en-US" sz="2400" dirty="0">
                <a:solidFill>
                  <a:schemeClr val="tx1">
                    <a:lumMod val="85000"/>
                    <a:lumOff val="15000"/>
                  </a:schemeClr>
                </a:solidFill>
              </a:rPr>
              <a:t>Read many of the words by silent blending (in their head) – their reading will be automatic</a:t>
            </a:r>
          </a:p>
          <a:p>
            <a:r>
              <a:rPr lang="en-US" sz="2400" dirty="0">
                <a:solidFill>
                  <a:schemeClr val="tx1">
                    <a:lumMod val="85000"/>
                    <a:lumOff val="15000"/>
                  </a:schemeClr>
                </a:solidFill>
              </a:rPr>
              <a:t>Only need to stop and sound out about 5% of the words by the time they bring the book home – but they should be able to do this on their own.</a:t>
            </a:r>
          </a:p>
          <a:p>
            <a:r>
              <a:rPr lang="en-US" sz="2400" dirty="0">
                <a:solidFill>
                  <a:schemeClr val="tx1">
                    <a:lumMod val="85000"/>
                    <a:lumOff val="15000"/>
                  </a:schemeClr>
                </a:solidFill>
              </a:rPr>
              <a:t>When children take their book home to read they should be 95% fluent.</a:t>
            </a:r>
          </a:p>
          <a:p>
            <a:r>
              <a:rPr lang="en-US" sz="2400" dirty="0">
                <a:solidFill>
                  <a:schemeClr val="tx1">
                    <a:lumMod val="85000"/>
                    <a:lumOff val="15000"/>
                  </a:schemeClr>
                </a:solidFill>
              </a:rPr>
              <a:t>Please do not worry that a book is too easy – your child needs to develop fluency and confidence in reading.  Re-reading a book  they have had before helps develop fluency – this is the goal.</a:t>
            </a:r>
          </a:p>
          <a:p>
            <a:r>
              <a:rPr lang="en-US" sz="2400" dirty="0">
                <a:solidFill>
                  <a:schemeClr val="tx1">
                    <a:lumMod val="85000"/>
                    <a:lumOff val="15000"/>
                  </a:schemeClr>
                </a:solidFill>
              </a:rPr>
              <a:t>Celebrate their success!!!</a:t>
            </a:r>
          </a:p>
          <a:p>
            <a:endParaRPr lang="en-US" sz="2400" dirty="0">
              <a:solidFill>
                <a:schemeClr val="tx1">
                  <a:lumMod val="85000"/>
                  <a:lumOff val="15000"/>
                </a:schemeClr>
              </a:solidFill>
            </a:endParaRPr>
          </a:p>
          <a:p>
            <a:endParaRPr lang="en-US" dirty="0">
              <a:solidFill>
                <a:schemeClr val="tx1">
                  <a:lumMod val="85000"/>
                  <a:lumOff val="15000"/>
                </a:schemeClr>
              </a:solidFill>
            </a:endParaRPr>
          </a:p>
          <a:p>
            <a:endParaRPr lang="en-US" dirty="0">
              <a:solidFill>
                <a:schemeClr val="tx1">
                  <a:lumMod val="85000"/>
                  <a:lumOff val="15000"/>
                </a:schemeClr>
              </a:solidFill>
            </a:endParaRPr>
          </a:p>
        </p:txBody>
      </p:sp>
      <p:sp>
        <p:nvSpPr>
          <p:cNvPr id="3" name="Title 2">
            <a:extLst>
              <a:ext uri="{FF2B5EF4-FFF2-40B4-BE49-F238E27FC236}">
                <a16:creationId xmlns:a16="http://schemas.microsoft.com/office/drawing/2014/main" id="{5D77FC48-7961-9849-B44F-999E708DB610}"/>
              </a:ext>
            </a:extLst>
          </p:cNvPr>
          <p:cNvSpPr>
            <a:spLocks noGrp="1"/>
          </p:cNvSpPr>
          <p:nvPr>
            <p:ph type="title"/>
          </p:nvPr>
        </p:nvSpPr>
        <p:spPr>
          <a:xfrm>
            <a:off x="452313" y="12616"/>
            <a:ext cx="9793088" cy="896104"/>
          </a:xfrm>
        </p:spPr>
        <p:txBody>
          <a:bodyPr vert="horz" lIns="91440" tIns="45720" rIns="91440" bIns="45720" rtlCol="0" anchor="ctr">
            <a:normAutofit/>
          </a:bodyPr>
          <a:lstStyle/>
          <a:p>
            <a:pPr eaLnBrk="1" hangingPunct="1"/>
            <a:r>
              <a:rPr lang="en-US" sz="3600" dirty="0"/>
              <a:t>Reading a book at the right level</a:t>
            </a:r>
          </a:p>
        </p:txBody>
      </p:sp>
    </p:spTree>
    <p:extLst>
      <p:ext uri="{BB962C8B-B14F-4D97-AF65-F5344CB8AC3E}">
        <p14:creationId xmlns:p14="http://schemas.microsoft.com/office/powerpoint/2010/main" val="1999979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1C54C73-597C-A44C-AEB0-5A2995796968}"/>
              </a:ext>
            </a:extLst>
          </p:cNvPr>
          <p:cNvPicPr>
            <a:picLocks noChangeAspect="1"/>
          </p:cNvPicPr>
          <p:nvPr/>
        </p:nvPicPr>
        <p:blipFill>
          <a:blip r:embed="rId3"/>
          <a:stretch>
            <a:fillRect/>
          </a:stretch>
        </p:blipFill>
        <p:spPr>
          <a:xfrm>
            <a:off x="8040216" y="1628800"/>
            <a:ext cx="3117864" cy="2968207"/>
          </a:xfrm>
          <a:prstGeom prst="rect">
            <a:avLst/>
          </a:prstGeom>
          <a:effectLst>
            <a:glow rad="127000">
              <a:schemeClr val="tx1">
                <a:alpha val="4000"/>
              </a:schemeClr>
            </a:glow>
          </a:effectLst>
        </p:spPr>
      </p:pic>
      <p:sp>
        <p:nvSpPr>
          <p:cNvPr id="2" name="Text Placeholder 1">
            <a:extLst>
              <a:ext uri="{FF2B5EF4-FFF2-40B4-BE49-F238E27FC236}">
                <a16:creationId xmlns:a16="http://schemas.microsoft.com/office/drawing/2014/main" id="{34398AD0-3875-B94F-A90E-046466F6C19A}"/>
              </a:ext>
            </a:extLst>
          </p:cNvPr>
          <p:cNvSpPr>
            <a:spLocks noGrp="1"/>
          </p:cNvSpPr>
          <p:nvPr>
            <p:ph type="body" sz="quarter" idx="10"/>
          </p:nvPr>
        </p:nvSpPr>
        <p:spPr>
          <a:xfrm>
            <a:off x="371364" y="1484784"/>
            <a:ext cx="7207234" cy="4790837"/>
          </a:xfrm>
        </p:spPr>
        <p:txBody>
          <a:bodyPr/>
          <a:lstStyle/>
          <a:p>
            <a:pPr algn="just"/>
            <a:r>
              <a:rPr lang="en-US" dirty="0">
                <a:solidFill>
                  <a:schemeClr val="tx1">
                    <a:lumMod val="95000"/>
                    <a:lumOff val="5000"/>
                  </a:schemeClr>
                </a:solidFill>
              </a:rPr>
              <a:t>Your child should be able to read their book without your help.</a:t>
            </a:r>
          </a:p>
          <a:p>
            <a:r>
              <a:rPr lang="en-US" dirty="0">
                <a:solidFill>
                  <a:schemeClr val="tx1">
                    <a:lumMod val="95000"/>
                    <a:lumOff val="5000"/>
                  </a:schemeClr>
                </a:solidFill>
              </a:rPr>
              <a:t>If they can’t read a word read it to them.</a:t>
            </a:r>
          </a:p>
          <a:p>
            <a:r>
              <a:rPr lang="en-US" dirty="0">
                <a:solidFill>
                  <a:schemeClr val="tx1">
                    <a:lumMod val="95000"/>
                    <a:lumOff val="5000"/>
                  </a:schemeClr>
                </a:solidFill>
              </a:rPr>
              <a:t>Talk about the book and celebrate their success.</a:t>
            </a:r>
          </a:p>
          <a:p>
            <a:pPr algn="just"/>
            <a:r>
              <a:rPr lang="en-US" dirty="0">
                <a:solidFill>
                  <a:schemeClr val="tx1">
                    <a:lumMod val="95000"/>
                    <a:lumOff val="5000"/>
                  </a:schemeClr>
                </a:solidFill>
              </a:rPr>
              <a:t>Please do not worry that a book is too easy – your child needs to develop fluency and confidence in reading. </a:t>
            </a:r>
          </a:p>
          <a:p>
            <a:pPr algn="just"/>
            <a:r>
              <a:rPr lang="en-US" dirty="0">
                <a:solidFill>
                  <a:schemeClr val="tx1">
                    <a:lumMod val="95000"/>
                    <a:lumOff val="5000"/>
                  </a:schemeClr>
                </a:solidFill>
              </a:rPr>
              <a:t> Let your child “show off” their reading to you and celebrate and praise them!</a:t>
            </a:r>
          </a:p>
          <a:p>
            <a:pPr algn="just"/>
            <a:r>
              <a:rPr lang="en-US" dirty="0">
                <a:solidFill>
                  <a:schemeClr val="tx1">
                    <a:lumMod val="95000"/>
                    <a:lumOff val="5000"/>
                  </a:schemeClr>
                </a:solidFill>
              </a:rPr>
              <a:t>Please look after our books and return to school on time! </a:t>
            </a:r>
            <a:r>
              <a:rPr lang="en-US" sz="2400" dirty="0">
                <a:solidFill>
                  <a:schemeClr val="tx1">
                    <a:lumMod val="95000"/>
                    <a:lumOff val="5000"/>
                  </a:schemeClr>
                </a:solidFill>
              </a:rPr>
              <a:t>(lost books will be charged for)</a:t>
            </a:r>
          </a:p>
          <a:p>
            <a:pPr algn="just"/>
            <a:endParaRPr lang="en-US" dirty="0">
              <a:solidFill>
                <a:schemeClr val="tx1">
                  <a:lumMod val="95000"/>
                  <a:lumOff val="5000"/>
                </a:schemeClr>
              </a:solidFill>
            </a:endParaRPr>
          </a:p>
        </p:txBody>
      </p:sp>
      <p:sp>
        <p:nvSpPr>
          <p:cNvPr id="3" name="Title 2">
            <a:extLst>
              <a:ext uri="{FF2B5EF4-FFF2-40B4-BE49-F238E27FC236}">
                <a16:creationId xmlns:a16="http://schemas.microsoft.com/office/drawing/2014/main" id="{ED26F458-A726-794D-91AB-7485E77815F9}"/>
              </a:ext>
            </a:extLst>
          </p:cNvPr>
          <p:cNvSpPr>
            <a:spLocks noGrp="1"/>
          </p:cNvSpPr>
          <p:nvPr>
            <p:ph type="title"/>
          </p:nvPr>
        </p:nvSpPr>
        <p:spPr>
          <a:xfrm>
            <a:off x="479376" y="332656"/>
            <a:ext cx="10225136" cy="1152128"/>
          </a:xfrm>
        </p:spPr>
        <p:txBody>
          <a:bodyPr/>
          <a:lstStyle/>
          <a:p>
            <a:r>
              <a:rPr lang="en-US" sz="3600" dirty="0"/>
              <a:t>Supporting at home - Listening to your child read their phonics book</a:t>
            </a:r>
          </a:p>
        </p:txBody>
      </p:sp>
      <p:pic>
        <p:nvPicPr>
          <p:cNvPr id="7" name="Picture 6">
            <a:extLst>
              <a:ext uri="{FF2B5EF4-FFF2-40B4-BE49-F238E27FC236}">
                <a16:creationId xmlns:a16="http://schemas.microsoft.com/office/drawing/2014/main" id="{0918087A-1684-9A43-95A8-D4FAAF59F376}"/>
              </a:ext>
            </a:extLst>
          </p:cNvPr>
          <p:cNvPicPr>
            <a:picLocks noChangeAspect="1"/>
          </p:cNvPicPr>
          <p:nvPr/>
        </p:nvPicPr>
        <p:blipFill>
          <a:blip r:embed="rId4"/>
          <a:stretch>
            <a:fillRect/>
          </a:stretch>
        </p:blipFill>
        <p:spPr>
          <a:xfrm>
            <a:off x="8724292" y="3577624"/>
            <a:ext cx="3096344" cy="2947720"/>
          </a:xfrm>
          <a:prstGeom prst="rect">
            <a:avLst/>
          </a:prstGeom>
          <a:effectLst>
            <a:glow rad="127000">
              <a:schemeClr val="tx1">
                <a:alpha val="4000"/>
              </a:schemeClr>
            </a:glow>
          </a:effectLst>
        </p:spPr>
      </p:pic>
    </p:spTree>
    <p:extLst>
      <p:ext uri="{BB962C8B-B14F-4D97-AF65-F5344CB8AC3E}">
        <p14:creationId xmlns:p14="http://schemas.microsoft.com/office/powerpoint/2010/main" val="878290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52977" y="766364"/>
            <a:ext cx="9587439" cy="6170920"/>
          </a:xfrm>
          <a:prstGeom prst="rect">
            <a:avLst/>
          </a:prstGeom>
        </p:spPr>
        <p:txBody>
          <a:bodyPr wrap="square">
            <a:spAutoFit/>
          </a:bodyPr>
          <a:lstStyle/>
          <a:p>
            <a:r>
              <a:rPr lang="en-US" sz="2400" dirty="0">
                <a:solidFill>
                  <a:schemeClr val="tx1"/>
                </a:solidFill>
              </a:rPr>
              <a:t>Children will also bring home a ‘reading for pleasure book’ from our class library each week.</a:t>
            </a:r>
          </a:p>
          <a:p>
            <a:endParaRPr lang="en-US" sz="2400" dirty="0">
              <a:solidFill>
                <a:schemeClr val="tx1"/>
              </a:solidFill>
            </a:endParaRPr>
          </a:p>
          <a:p>
            <a:r>
              <a:rPr lang="en-US" sz="2400" dirty="0">
                <a:solidFill>
                  <a:schemeClr val="tx1"/>
                </a:solidFill>
              </a:rPr>
              <a:t>To become lifelong readers, it is essential that they read for pleasure</a:t>
            </a:r>
          </a:p>
          <a:p>
            <a:endParaRPr lang="en-US" sz="2400" dirty="0">
              <a:solidFill>
                <a:schemeClr val="tx1"/>
              </a:solidFill>
            </a:endParaRPr>
          </a:p>
          <a:p>
            <a:r>
              <a:rPr lang="en-US" sz="2400" dirty="0">
                <a:solidFill>
                  <a:schemeClr val="tx1"/>
                </a:solidFill>
              </a:rPr>
              <a:t>Children </a:t>
            </a:r>
            <a:r>
              <a:rPr lang="en-US" sz="2400" b="1" dirty="0">
                <a:solidFill>
                  <a:schemeClr val="tx1"/>
                </a:solidFill>
              </a:rPr>
              <a:t>may not </a:t>
            </a:r>
            <a:r>
              <a:rPr lang="en-US" sz="2400" dirty="0">
                <a:solidFill>
                  <a:schemeClr val="tx1"/>
                </a:solidFill>
              </a:rPr>
              <a:t>be able to read this book independently but you can read it to them. These books offer a wealth of opportunities for talking about the pictures and enjoying the story or information text.</a:t>
            </a:r>
          </a:p>
          <a:p>
            <a:endParaRPr lang="en-US" sz="2400" dirty="0">
              <a:solidFill>
                <a:schemeClr val="tx1"/>
              </a:solidFill>
            </a:endParaRPr>
          </a:p>
          <a:p>
            <a:r>
              <a:rPr lang="en-US" sz="2400" dirty="0">
                <a:solidFill>
                  <a:schemeClr val="tx1"/>
                </a:solidFill>
              </a:rPr>
              <a:t>Enjoy the book together and foster a love of reading</a:t>
            </a:r>
          </a:p>
          <a:p>
            <a:pPr>
              <a:spcBef>
                <a:spcPts val="600"/>
              </a:spcBef>
            </a:pPr>
            <a:r>
              <a:rPr lang="en-US" sz="2400" dirty="0">
                <a:solidFill>
                  <a:schemeClr val="tx1">
                    <a:lumMod val="95000"/>
                    <a:lumOff val="5000"/>
                  </a:schemeClr>
                </a:solidFill>
              </a:rPr>
              <a:t>Make the story sound as exciting as you can by changing your voice.</a:t>
            </a:r>
          </a:p>
          <a:p>
            <a:pPr>
              <a:spcBef>
                <a:spcPts val="600"/>
              </a:spcBef>
            </a:pPr>
            <a:r>
              <a:rPr lang="en-US" sz="2400" dirty="0">
                <a:solidFill>
                  <a:schemeClr val="tx1">
                    <a:lumMod val="95000"/>
                    <a:lumOff val="5000"/>
                  </a:schemeClr>
                </a:solidFill>
              </a:rPr>
              <a:t>Talk with your child as much as you can:</a:t>
            </a:r>
          </a:p>
          <a:p>
            <a:pPr lvl="1">
              <a:spcBef>
                <a:spcPts val="600"/>
              </a:spcBef>
            </a:pPr>
            <a:r>
              <a:rPr lang="en-US" sz="2000" dirty="0">
                <a:solidFill>
                  <a:schemeClr val="tx1">
                    <a:lumMod val="95000"/>
                    <a:lumOff val="5000"/>
                  </a:schemeClr>
                </a:solidFill>
              </a:rPr>
              <a:t>Introduce new and exciting language	Encourage your child to use new vocabulary</a:t>
            </a:r>
          </a:p>
          <a:p>
            <a:pPr lvl="1">
              <a:spcBef>
                <a:spcPts val="600"/>
              </a:spcBef>
            </a:pPr>
            <a:r>
              <a:rPr lang="en-US" sz="2000" dirty="0">
                <a:solidFill>
                  <a:schemeClr val="tx1">
                    <a:lumMod val="95000"/>
                    <a:lumOff val="5000"/>
                  </a:schemeClr>
                </a:solidFill>
              </a:rPr>
              <a:t>Make up sentences together		Find different words to use</a:t>
            </a:r>
          </a:p>
          <a:p>
            <a:pPr lvl="1">
              <a:spcBef>
                <a:spcPts val="600"/>
              </a:spcBef>
            </a:pPr>
            <a:r>
              <a:rPr lang="en-US" sz="2000" dirty="0">
                <a:solidFill>
                  <a:schemeClr val="tx1">
                    <a:lumMod val="95000"/>
                    <a:lumOff val="5000"/>
                  </a:schemeClr>
                </a:solidFill>
              </a:rPr>
              <a:t>Describe things you see</a:t>
            </a:r>
            <a:r>
              <a:rPr lang="en-US" dirty="0">
                <a:solidFill>
                  <a:schemeClr val="tx1">
                    <a:lumMod val="95000"/>
                    <a:lumOff val="5000"/>
                  </a:schemeClr>
                </a:solidFill>
              </a:rPr>
              <a:t>.</a:t>
            </a:r>
          </a:p>
          <a:p>
            <a:endParaRPr lang="en-US" sz="2400" dirty="0">
              <a:solidFill>
                <a:schemeClr val="tx1"/>
              </a:solidFill>
            </a:endParaRPr>
          </a:p>
        </p:txBody>
      </p:sp>
      <p:pic>
        <p:nvPicPr>
          <p:cNvPr id="6" name="Picture 5" descr="image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62974" y="3901725"/>
            <a:ext cx="1297391" cy="1297391"/>
          </a:xfrm>
          <a:prstGeom prst="rect">
            <a:avLst/>
          </a:prstGeom>
        </p:spPr>
      </p:pic>
      <p:pic>
        <p:nvPicPr>
          <p:cNvPr id="7" name="Picture 6" descr="image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34511" y="1497186"/>
            <a:ext cx="1148062" cy="990170"/>
          </a:xfrm>
          <a:prstGeom prst="rect">
            <a:avLst/>
          </a:prstGeom>
        </p:spPr>
      </p:pic>
      <p:sp>
        <p:nvSpPr>
          <p:cNvPr id="9" name="TextBox 8"/>
          <p:cNvSpPr txBox="1"/>
          <p:nvPr/>
        </p:nvSpPr>
        <p:spPr>
          <a:xfrm>
            <a:off x="767408" y="120033"/>
            <a:ext cx="9505056" cy="646331"/>
          </a:xfrm>
          <a:prstGeom prst="rect">
            <a:avLst/>
          </a:prstGeom>
          <a:noFill/>
        </p:spPr>
        <p:txBody>
          <a:bodyPr wrap="square" rtlCol="0">
            <a:spAutoFit/>
          </a:bodyPr>
          <a:lstStyle/>
          <a:p>
            <a:r>
              <a:rPr lang="en-US" sz="3600" dirty="0">
                <a:solidFill>
                  <a:srgbClr val="EF7E32"/>
                </a:solidFill>
              </a:rPr>
              <a:t>Supporting at home- Reading for pleasure books</a:t>
            </a:r>
          </a:p>
        </p:txBody>
      </p:sp>
      <p:pic>
        <p:nvPicPr>
          <p:cNvPr id="10" name="Picture 9" descr="images.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08542" y="5373216"/>
            <a:ext cx="1394333" cy="1394333"/>
          </a:xfrm>
          <a:prstGeom prst="rect">
            <a:avLst/>
          </a:prstGeom>
        </p:spPr>
      </p:pic>
      <p:pic>
        <p:nvPicPr>
          <p:cNvPr id="11" name="Picture 10" descr="images.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77847" y="2521021"/>
            <a:ext cx="1061176" cy="1326470"/>
          </a:xfrm>
          <a:prstGeom prst="rect">
            <a:avLst/>
          </a:prstGeom>
        </p:spPr>
      </p:pic>
    </p:spTree>
    <p:extLst>
      <p:ext uri="{BB962C8B-B14F-4D97-AF65-F5344CB8AC3E}">
        <p14:creationId xmlns:p14="http://schemas.microsoft.com/office/powerpoint/2010/main" val="3252600740"/>
      </p:ext>
    </p:extLst>
  </p:cSld>
  <p:clrMapOvr>
    <a:masterClrMapping/>
  </p:clrMapOvr>
</p:sld>
</file>

<file path=ppt/theme/theme1.xml><?xml version="1.0" encoding="utf-8"?>
<a:theme xmlns:a="http://schemas.openxmlformats.org/drawingml/2006/main" name="Normal body copy page">
  <a:themeElements>
    <a:clrScheme name="L&amp;S">
      <a:dk1>
        <a:srgbClr val="000000"/>
      </a:dk1>
      <a:lt1>
        <a:srgbClr val="FFFFFF"/>
      </a:lt1>
      <a:dk2>
        <a:srgbClr val="44546A"/>
      </a:dk2>
      <a:lt2>
        <a:srgbClr val="E7E6E6"/>
      </a:lt2>
      <a:accent1>
        <a:srgbClr val="EE7E30"/>
      </a:accent1>
      <a:accent2>
        <a:srgbClr val="0C4F76"/>
      </a:accent2>
      <a:accent3>
        <a:srgbClr val="5C2B61"/>
      </a:accent3>
      <a:accent4>
        <a:srgbClr val="DC3C64"/>
      </a:accent4>
      <a:accent5>
        <a:srgbClr val="459EB2"/>
      </a:accent5>
      <a:accent6>
        <a:srgbClr val="8AAD2C"/>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L&amp;S">
      <a:dk1>
        <a:srgbClr val="000000"/>
      </a:dk1>
      <a:lt1>
        <a:srgbClr val="FFFFFF"/>
      </a:lt1>
      <a:dk2>
        <a:srgbClr val="44546A"/>
      </a:dk2>
      <a:lt2>
        <a:srgbClr val="E7E6E6"/>
      </a:lt2>
      <a:accent1>
        <a:srgbClr val="EE7E30"/>
      </a:accent1>
      <a:accent2>
        <a:srgbClr val="0C4F76"/>
      </a:accent2>
      <a:accent3>
        <a:srgbClr val="5C2B61"/>
      </a:accent3>
      <a:accent4>
        <a:srgbClr val="DC3C64"/>
      </a:accent4>
      <a:accent5>
        <a:srgbClr val="459EB2"/>
      </a:accent5>
      <a:accent6>
        <a:srgbClr val="8AAD2C"/>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Normal body copy page">
  <a:themeElements>
    <a:clrScheme name="L&amp;S">
      <a:dk1>
        <a:srgbClr val="000000"/>
      </a:dk1>
      <a:lt1>
        <a:srgbClr val="FFFFFF"/>
      </a:lt1>
      <a:dk2>
        <a:srgbClr val="44546A"/>
      </a:dk2>
      <a:lt2>
        <a:srgbClr val="E7E6E6"/>
      </a:lt2>
      <a:accent1>
        <a:srgbClr val="EE7E30"/>
      </a:accent1>
      <a:accent2>
        <a:srgbClr val="0C4F76"/>
      </a:accent2>
      <a:accent3>
        <a:srgbClr val="5C2B61"/>
      </a:accent3>
      <a:accent4>
        <a:srgbClr val="DC3C64"/>
      </a:accent4>
      <a:accent5>
        <a:srgbClr val="459EB2"/>
      </a:accent5>
      <a:accent6>
        <a:srgbClr val="8AAD2C"/>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Normal body copy page">
  <a:themeElements>
    <a:clrScheme name="L&amp;S">
      <a:dk1>
        <a:srgbClr val="000000"/>
      </a:dk1>
      <a:lt1>
        <a:srgbClr val="FFFFFF"/>
      </a:lt1>
      <a:dk2>
        <a:srgbClr val="44546A"/>
      </a:dk2>
      <a:lt2>
        <a:srgbClr val="E7E6E6"/>
      </a:lt2>
      <a:accent1>
        <a:srgbClr val="EE7E30"/>
      </a:accent1>
      <a:accent2>
        <a:srgbClr val="0C4F76"/>
      </a:accent2>
      <a:accent3>
        <a:srgbClr val="5C2B61"/>
      </a:accent3>
      <a:accent4>
        <a:srgbClr val="DC3C64"/>
      </a:accent4>
      <a:accent5>
        <a:srgbClr val="459EB2"/>
      </a:accent5>
      <a:accent6>
        <a:srgbClr val="8AAD2C"/>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
      <a:dk1>
        <a:srgbClr val="000000"/>
      </a:dk1>
      <a:lt1>
        <a:srgbClr val="FFFFFF"/>
      </a:lt1>
      <a:dk2>
        <a:srgbClr val="A7A7A7"/>
      </a:dk2>
      <a:lt2>
        <a:srgbClr val="535353"/>
      </a:lt2>
      <a:accent1>
        <a:srgbClr val="4472C4"/>
      </a:accent1>
      <a:accent2>
        <a:srgbClr val="ED7D31"/>
      </a:accent2>
      <a:accent3>
        <a:srgbClr val="FFFFFF"/>
      </a:accent3>
      <a:accent4>
        <a:srgbClr val="000000"/>
      </a:accent4>
      <a:accent5>
        <a:srgbClr val="B0BCDE"/>
      </a:accent5>
      <a:accent6>
        <a:srgbClr val="D7712B"/>
      </a:accent6>
      <a:hlink>
        <a:srgbClr val="0000FF"/>
      </a:hlink>
      <a:folHlink>
        <a:srgbClr val="FF00F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134d301d-d4c2-4fa9-b2b4-b936703136ea"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DBA3D94CF5BEB04DB95B866211778684" ma:contentTypeVersion="18" ma:contentTypeDescription="Create a new document." ma:contentTypeScope="" ma:versionID="0469ac883d2a9d9c116254331bcde26b">
  <xsd:schema xmlns:xsd="http://www.w3.org/2001/XMLSchema" xmlns:xs="http://www.w3.org/2001/XMLSchema" xmlns:p="http://schemas.microsoft.com/office/2006/metadata/properties" xmlns:ns3="16d6c074-21fd-47e2-8c27-61c5186e6e38" xmlns:ns4="734b5fcb-0aec-4d66-8d62-785836a309e3" xmlns:ns5="134d301d-d4c2-4fa9-b2b4-b936703136ea" targetNamespace="http://schemas.microsoft.com/office/2006/metadata/properties" ma:root="true" ma:fieldsID="945d8379334ed28817ba476d47f265cb" ns3:_="" ns4:_="" ns5:_="">
    <xsd:import namespace="16d6c074-21fd-47e2-8c27-61c5186e6e38"/>
    <xsd:import namespace="734b5fcb-0aec-4d66-8d62-785836a309e3"/>
    <xsd:import namespace="134d301d-d4c2-4fa9-b2b4-b936703136ea"/>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ServiceAutoTags" minOccurs="0"/>
                <xsd:element ref="ns4:MediaServiceOCR" minOccurs="0"/>
                <xsd:element ref="ns4:MediaServiceGenerationTime" minOccurs="0"/>
                <xsd:element ref="ns4:MediaServiceEventHashCode" minOccurs="0"/>
                <xsd:element ref="ns5:MediaLengthInSeconds" minOccurs="0"/>
                <xsd:element ref="ns5:MediaServiceLocation" minOccurs="0"/>
                <xsd:element ref="ns5:_activity" minOccurs="0"/>
                <xsd:element ref="ns5:MediaServiceObjectDetectorVersions" minOccurs="0"/>
                <xsd:element ref="ns5:MediaServiceSearchProperties" minOccurs="0"/>
                <xsd:element ref="ns5: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6d6c074-21fd-47e2-8c27-61c5186e6e38"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34b5fcb-0aec-4d66-8d62-785836a309e3"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MediaServiceAutoTags" ma:internalName="MediaServiceAutoTags"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34d301d-d4c2-4fa9-b2b4-b936703136ea" elementFormDefault="qualified">
    <xsd:import namespace="http://schemas.microsoft.com/office/2006/documentManagement/types"/>
    <xsd:import namespace="http://schemas.microsoft.com/office/infopath/2007/PartnerControls"/>
    <xsd:element name="MediaLengthInSeconds" ma:index="18" nillable="true" ma:displayName="MediaLengthInSeconds" ma:hidden="true" ma:internalName="MediaLengthInSeconds" ma:readOnly="true">
      <xsd:simpleType>
        <xsd:restriction base="dms:Unknown"/>
      </xsd:simpleType>
    </xsd:element>
    <xsd:element name="MediaServiceLocation" ma:index="19" nillable="true" ma:displayName="Location" ma:description="" ma:indexed="true" ma:internalName="MediaServiceLocation" ma:readOnly="true">
      <xsd:simpleType>
        <xsd:restriction base="dms:Text"/>
      </xsd:simpleType>
    </xsd:element>
    <xsd:element name="_activity" ma:index="20" nillable="true" ma:displayName="_activity" ma:hidden="true" ma:internalName="_activity">
      <xsd:simpleType>
        <xsd:restriction base="dms:Note"/>
      </xsd:simpleType>
    </xsd:element>
    <xsd:element name="MediaServiceObjectDetectorVersions" ma:index="21"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SystemTags" ma:index="23" nillable="true" ma:displayName="MediaServiceSystemTags" ma:hidden="true" ma:internalName="MediaServiceSystemTag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0B8E684-7516-47AC-9294-08AAE612A259}">
  <ds:schemaRefs>
    <ds:schemaRef ds:uri="134d301d-d4c2-4fa9-b2b4-b936703136ea"/>
    <ds:schemaRef ds:uri="http://schemas.microsoft.com/office/2006/metadata/properties"/>
    <ds:schemaRef ds:uri="16d6c074-21fd-47e2-8c27-61c5186e6e38"/>
    <ds:schemaRef ds:uri="http://schemas.microsoft.com/office/2006/documentManagement/types"/>
    <ds:schemaRef ds:uri="http://purl.org/dc/terms/"/>
    <ds:schemaRef ds:uri="http://schemas.openxmlformats.org/package/2006/metadata/core-properties"/>
    <ds:schemaRef ds:uri="http://schemas.microsoft.com/office/infopath/2007/PartnerControls"/>
    <ds:schemaRef ds:uri="http://www.w3.org/XML/1998/namespace"/>
    <ds:schemaRef ds:uri="734b5fcb-0aec-4d66-8d62-785836a309e3"/>
    <ds:schemaRef ds:uri="http://purl.org/dc/dcmitype/"/>
    <ds:schemaRef ds:uri="http://purl.org/dc/elements/1.1/"/>
  </ds:schemaRefs>
</ds:datastoreItem>
</file>

<file path=customXml/itemProps2.xml><?xml version="1.0" encoding="utf-8"?>
<ds:datastoreItem xmlns:ds="http://schemas.openxmlformats.org/officeDocument/2006/customXml" ds:itemID="{B625A118-A614-4A41-B843-FEF7057E296B}">
  <ds:schemaRefs>
    <ds:schemaRef ds:uri="http://schemas.microsoft.com/sharepoint/v3/contenttype/forms"/>
  </ds:schemaRefs>
</ds:datastoreItem>
</file>

<file path=customXml/itemProps3.xml><?xml version="1.0" encoding="utf-8"?>
<ds:datastoreItem xmlns:ds="http://schemas.openxmlformats.org/officeDocument/2006/customXml" ds:itemID="{447445E9-95F1-4920-882E-846BF8ACB37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6d6c074-21fd-47e2-8c27-61c5186e6e38"/>
    <ds:schemaRef ds:uri="734b5fcb-0aec-4d66-8d62-785836a309e3"/>
    <ds:schemaRef ds:uri="134d301d-d4c2-4fa9-b2b4-b936703136e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0</TotalTime>
  <Words>1159</Words>
  <Application>Microsoft Office PowerPoint</Application>
  <PresentationFormat>Widescreen</PresentationFormat>
  <Paragraphs>84</Paragraphs>
  <Slides>11</Slides>
  <Notes>9</Notes>
  <HiddenSlides>0</HiddenSlides>
  <MMClips>0</MMClips>
  <ScaleCrop>false</ScaleCrop>
  <HeadingPairs>
    <vt:vector size="6" baseType="variant">
      <vt:variant>
        <vt:lpstr>Fonts Used</vt:lpstr>
      </vt:variant>
      <vt:variant>
        <vt:i4>4</vt:i4>
      </vt:variant>
      <vt:variant>
        <vt:lpstr>Theme</vt:lpstr>
      </vt:variant>
      <vt:variant>
        <vt:i4>4</vt:i4>
      </vt:variant>
      <vt:variant>
        <vt:lpstr>Slide Titles</vt:lpstr>
      </vt:variant>
      <vt:variant>
        <vt:i4>11</vt:i4>
      </vt:variant>
    </vt:vector>
  </HeadingPairs>
  <TitlesOfParts>
    <vt:vector size="19" baseType="lpstr">
      <vt:lpstr>Arial</vt:lpstr>
      <vt:lpstr>Bradley Hand ITC</vt:lpstr>
      <vt:lpstr>Calibri</vt:lpstr>
      <vt:lpstr>Calibri Light</vt:lpstr>
      <vt:lpstr>Normal body copy page</vt:lpstr>
      <vt:lpstr>Custom Design</vt:lpstr>
      <vt:lpstr>3_Normal body copy page</vt:lpstr>
      <vt:lpstr>4_Normal body copy page</vt:lpstr>
      <vt:lpstr>Little Wandle Letters and Sounds Revised</vt:lpstr>
      <vt:lpstr>Phonics is:</vt:lpstr>
      <vt:lpstr>How do we teach reading in books?</vt:lpstr>
      <vt:lpstr>We use assessment to match your child the right level of book</vt:lpstr>
      <vt:lpstr>The most important thing you can do is read with your child</vt:lpstr>
      <vt:lpstr>Books going home weekly</vt:lpstr>
      <vt:lpstr>Reading a book at the right level</vt:lpstr>
      <vt:lpstr>Supporting at home - Listening to your child read their phonics book</vt:lpstr>
      <vt:lpstr>PowerPoint Presentation</vt:lpstr>
      <vt:lpstr>PowerPoint Presentation</vt:lpstr>
      <vt:lpstr>Supporting your child with phonics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julie sherrington</dc:creator>
  <cp:lastModifiedBy>Miss Tara Graves</cp:lastModifiedBy>
  <cp:revision>375</cp:revision>
  <cp:lastPrinted>2021-11-08T18:32:12Z</cp:lastPrinted>
  <dcterms:modified xsi:type="dcterms:W3CDTF">2024-09-10T05:03:47Z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0x010100DBA3D94CF5BEB04DB95B866211778684</vt:lpwstr>
  </property>
</Properties>
</file>