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7" r:id="rId2"/>
    <p:sldId id="326" r:id="rId3"/>
    <p:sldId id="327" r:id="rId4"/>
    <p:sldId id="331" r:id="rId5"/>
    <p:sldId id="332" r:id="rId6"/>
    <p:sldId id="335" r:id="rId7"/>
    <p:sldId id="340" r:id="rId8"/>
    <p:sldId id="341" r:id="rId9"/>
    <p:sldId id="342" r:id="rId10"/>
    <p:sldId id="343" r:id="rId11"/>
    <p:sldId id="336" r:id="rId12"/>
    <p:sldId id="337" r:id="rId13"/>
    <p:sldId id="338" r:id="rId14"/>
    <p:sldId id="33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Farrell" initials="SF" lastIdx="4" clrIdx="0">
    <p:extLst>
      <p:ext uri="{19B8F6BF-5375-455C-9EA6-DF929625EA0E}">
        <p15:presenceInfo xmlns:p15="http://schemas.microsoft.com/office/powerpoint/2012/main" userId="S-1-5-21-3028964430-4079910432-3487739782-10538" providerId="AD"/>
      </p:ext>
    </p:extLst>
  </p:cmAuthor>
  <p:cmAuthor id="2" name="George Rowe" initials="GR" lastIdx="2" clrIdx="1">
    <p:extLst>
      <p:ext uri="{19B8F6BF-5375-455C-9EA6-DF929625EA0E}">
        <p15:presenceInfo xmlns:p15="http://schemas.microsoft.com/office/powerpoint/2012/main" userId="S::george.rowe@inspiring-learning.com::9c1a222a-4f26-41ba-bc2d-6988b46e69c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9C00"/>
    <a:srgbClr val="0569B3"/>
    <a:srgbClr val="20AA63"/>
    <a:srgbClr val="FFD500"/>
    <a:srgbClr val="48464F"/>
    <a:srgbClr val="009FE3"/>
    <a:srgbClr val="FFDE14"/>
    <a:srgbClr val="A2C43A"/>
    <a:srgbClr val="48464E"/>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4389" autoAdjust="0"/>
  </p:normalViewPr>
  <p:slideViewPr>
    <p:cSldViewPr snapToGrid="0">
      <p:cViewPr varScale="1">
        <p:scale>
          <a:sx n="119" d="100"/>
          <a:sy n="119" d="100"/>
        </p:scale>
        <p:origin x="312" y="126"/>
      </p:cViewPr>
      <p:guideLst>
        <p:guide orient="horz" pos="2115"/>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A916E1-C1B1-41E3-A39A-17A73C96D77C}" type="datetimeFigureOut">
              <a:rPr lang="en-GB" smtClean="0"/>
              <a:t>26/02/2024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28E2CC-5037-4A3C-9F86-948F89105CDD}" type="slidenum">
              <a:rPr lang="en-GB" smtClean="0"/>
              <a:t>‹#›</a:t>
            </a:fld>
            <a:endParaRPr lang="en-GB"/>
          </a:p>
        </p:txBody>
      </p:sp>
    </p:spTree>
    <p:extLst>
      <p:ext uri="{BB962C8B-B14F-4D97-AF65-F5344CB8AC3E}">
        <p14:creationId xmlns:p14="http://schemas.microsoft.com/office/powerpoint/2010/main" val="314482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A28E2CC-5037-4A3C-9F86-948F89105CDD}" type="slidenum">
              <a:rPr lang="en-GB" smtClean="0"/>
              <a:t>1</a:t>
            </a:fld>
            <a:endParaRPr lang="en-GB"/>
          </a:p>
        </p:txBody>
      </p:sp>
    </p:spTree>
    <p:extLst>
      <p:ext uri="{BB962C8B-B14F-4D97-AF65-F5344CB8AC3E}">
        <p14:creationId xmlns:p14="http://schemas.microsoft.com/office/powerpoint/2010/main" val="1786559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259057-BDAE-3A4C-85D0-05EDE5DAA53D}"/>
              </a:ext>
            </a:extLst>
          </p:cNvPr>
          <p:cNvSpPr/>
          <p:nvPr userDrawn="1"/>
        </p:nvSpPr>
        <p:spPr>
          <a:xfrm>
            <a:off x="0" y="6234544"/>
            <a:ext cx="12192000" cy="623455"/>
          </a:xfrm>
          <a:prstGeom prst="rect">
            <a:avLst/>
          </a:prstGeom>
          <a:solidFill>
            <a:srgbClr val="0569B3"/>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GB"/>
          </a:p>
        </p:txBody>
      </p:sp>
      <p:pic>
        <p:nvPicPr>
          <p:cNvPr id="3" name="Picture 2" descr="Logo&#10;&#10;Description automatically generated">
            <a:extLst>
              <a:ext uri="{FF2B5EF4-FFF2-40B4-BE49-F238E27FC236}">
                <a16:creationId xmlns:a16="http://schemas.microsoft.com/office/drawing/2014/main" id="{183C346B-A32C-CC4D-B0B9-8023C405895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99660" y="6288925"/>
            <a:ext cx="1592326" cy="514691"/>
          </a:xfrm>
          <a:prstGeom prst="rect">
            <a:avLst/>
          </a:prstGeom>
        </p:spPr>
      </p:pic>
    </p:spTree>
    <p:extLst>
      <p:ext uri="{BB962C8B-B14F-4D97-AF65-F5344CB8AC3E}">
        <p14:creationId xmlns:p14="http://schemas.microsoft.com/office/powerpoint/2010/main" val="217579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0175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469713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sky, outdoor, helmet&#10;&#10;Description automatically generated">
            <a:extLst>
              <a:ext uri="{FF2B5EF4-FFF2-40B4-BE49-F238E27FC236}">
                <a16:creationId xmlns:a16="http://schemas.microsoft.com/office/drawing/2014/main" id="{D3C45C2B-90DC-D544-837B-1276D3D216C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1" b="-1"/>
          <a:stretch/>
        </p:blipFill>
        <p:spPr>
          <a:xfrm>
            <a:off x="0" y="0"/>
            <a:ext cx="12192000" cy="6858000"/>
          </a:xfrm>
          <a:prstGeom prst="rect">
            <a:avLst/>
          </a:prstGeom>
        </p:spPr>
      </p:pic>
      <p:sp>
        <p:nvSpPr>
          <p:cNvPr id="4" name="TextBox 3">
            <a:extLst>
              <a:ext uri="{FF2B5EF4-FFF2-40B4-BE49-F238E27FC236}">
                <a16:creationId xmlns:a16="http://schemas.microsoft.com/office/drawing/2014/main" id="{AD81A5E4-C4FA-6D4D-AD3D-4272FF4F7C35}"/>
              </a:ext>
            </a:extLst>
          </p:cNvPr>
          <p:cNvSpPr txBox="1"/>
          <p:nvPr/>
        </p:nvSpPr>
        <p:spPr>
          <a:xfrm>
            <a:off x="407830" y="3615070"/>
            <a:ext cx="4242435" cy="2308324"/>
          </a:xfrm>
          <a:prstGeom prst="rect">
            <a:avLst/>
          </a:prstGeom>
          <a:noFill/>
        </p:spPr>
        <p:txBody>
          <a:bodyPr wrap="square" rtlCol="0">
            <a:spAutoFit/>
          </a:bodyPr>
          <a:lstStyle/>
          <a:p>
            <a:r>
              <a:rPr lang="en-GB" sz="3200" b="1" dirty="0">
                <a:solidFill>
                  <a:schemeClr val="bg1"/>
                </a:solidFill>
                <a:latin typeface="Arial Bold" panose="020B0704020202020204" pitchFamily="34" charset="0"/>
                <a:cs typeface="Arial Bold" panose="020B0704020202020204" pitchFamily="34" charset="0"/>
              </a:rPr>
              <a:t>An educational adventure to remember…</a:t>
            </a:r>
          </a:p>
          <a:p>
            <a:endParaRPr lang="en-GB" sz="1600" b="1" dirty="0">
              <a:solidFill>
                <a:schemeClr val="bg1"/>
              </a:solidFill>
              <a:latin typeface="Arial Bold" panose="020B0704020202020204" pitchFamily="34" charset="0"/>
              <a:cs typeface="Arial Bold" panose="020B0704020202020204" pitchFamily="34" charset="0"/>
            </a:endParaRPr>
          </a:p>
          <a:p>
            <a:r>
              <a:rPr lang="en-GB" sz="1600" dirty="0">
                <a:solidFill>
                  <a:schemeClr val="bg1"/>
                </a:solidFill>
                <a:latin typeface="Arial Bold" panose="020B0704020202020204" pitchFamily="34" charset="0"/>
                <a:cs typeface="Arial Bold" panose="020B0704020202020204" pitchFamily="34" charset="0"/>
              </a:rPr>
              <a:t>Location: Grosvenor Hall, Kent  </a:t>
            </a:r>
          </a:p>
          <a:p>
            <a:r>
              <a:rPr lang="en-GB" sz="1600" dirty="0">
                <a:solidFill>
                  <a:schemeClr val="bg1"/>
                </a:solidFill>
                <a:latin typeface="Arial Bold" panose="020B0704020202020204" pitchFamily="34" charset="0"/>
                <a:cs typeface="Arial Bold" panose="020B0704020202020204" pitchFamily="34" charset="0"/>
              </a:rPr>
              <a:t>Date: 18</a:t>
            </a:r>
            <a:r>
              <a:rPr lang="en-GB" sz="1600" baseline="30000" dirty="0">
                <a:solidFill>
                  <a:schemeClr val="bg1"/>
                </a:solidFill>
                <a:latin typeface="Arial Bold" panose="020B0704020202020204" pitchFamily="34" charset="0"/>
                <a:cs typeface="Arial Bold" panose="020B0704020202020204" pitchFamily="34" charset="0"/>
              </a:rPr>
              <a:t>th</a:t>
            </a:r>
            <a:r>
              <a:rPr lang="en-GB" sz="1600" dirty="0">
                <a:solidFill>
                  <a:schemeClr val="bg1"/>
                </a:solidFill>
                <a:latin typeface="Arial Bold" panose="020B0704020202020204" pitchFamily="34" charset="0"/>
                <a:cs typeface="Arial Bold" panose="020B0704020202020204" pitchFamily="34" charset="0"/>
              </a:rPr>
              <a:t> – 19</a:t>
            </a:r>
            <a:r>
              <a:rPr lang="en-GB" sz="1600" baseline="30000" dirty="0">
                <a:solidFill>
                  <a:schemeClr val="bg1"/>
                </a:solidFill>
                <a:latin typeface="Arial Bold" panose="020B0704020202020204" pitchFamily="34" charset="0"/>
                <a:cs typeface="Arial Bold" panose="020B0704020202020204" pitchFamily="34" charset="0"/>
              </a:rPr>
              <a:t>th</a:t>
            </a:r>
            <a:r>
              <a:rPr lang="en-GB" sz="1600" dirty="0">
                <a:solidFill>
                  <a:schemeClr val="bg1"/>
                </a:solidFill>
                <a:latin typeface="Arial Bold" panose="020B0704020202020204" pitchFamily="34" charset="0"/>
                <a:cs typeface="Arial Bold" panose="020B0704020202020204" pitchFamily="34" charset="0"/>
              </a:rPr>
              <a:t> March 2024</a:t>
            </a:r>
          </a:p>
        </p:txBody>
      </p:sp>
      <p:pic>
        <p:nvPicPr>
          <p:cNvPr id="8" name="Picture 7" descr="Logo, company name&#10;&#10;Description automatically generated">
            <a:extLst>
              <a:ext uri="{FF2B5EF4-FFF2-40B4-BE49-F238E27FC236}">
                <a16:creationId xmlns:a16="http://schemas.microsoft.com/office/drawing/2014/main" id="{35668A08-C68B-EE42-B074-AA70AD42F8D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34673" y="138563"/>
            <a:ext cx="2201383" cy="2112438"/>
          </a:xfrm>
          <a:prstGeom prst="rect">
            <a:avLst/>
          </a:prstGeom>
        </p:spPr>
      </p:pic>
    </p:spTree>
    <p:extLst>
      <p:ext uri="{BB962C8B-B14F-4D97-AF65-F5344CB8AC3E}">
        <p14:creationId xmlns:p14="http://schemas.microsoft.com/office/powerpoint/2010/main" val="1862782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9E8ED1-6ED0-7396-7443-BBC0781DB830}"/>
              </a:ext>
            </a:extLst>
          </p:cNvPr>
          <p:cNvSpPr txBox="1"/>
          <p:nvPr/>
        </p:nvSpPr>
        <p:spPr>
          <a:xfrm>
            <a:off x="572784" y="431783"/>
            <a:ext cx="6097712" cy="461665"/>
          </a:xfrm>
          <a:prstGeom prst="rect">
            <a:avLst/>
          </a:prstGeom>
          <a:noFill/>
        </p:spPr>
        <p:txBody>
          <a:bodyPr wrap="square">
            <a:spAutoFit/>
          </a:bodyPr>
          <a:lstStyle/>
          <a:p>
            <a:pPr marL="0" indent="0">
              <a:spcBef>
                <a:spcPts val="0"/>
              </a:spcBef>
              <a:buNone/>
              <a:defRPr/>
            </a:pPr>
            <a:r>
              <a:rPr lang="en-GB" altLang="en-US" sz="2400" b="1" u="sng" dirty="0">
                <a:solidFill>
                  <a:srgbClr val="0569B3"/>
                </a:solidFill>
                <a:latin typeface="Arial" panose="020B0604020202020204" pitchFamily="34" charset="0"/>
                <a:cs typeface="Arial" panose="020B0604020202020204" pitchFamily="34" charset="0"/>
              </a:rPr>
              <a:t>Prohibited items</a:t>
            </a:r>
          </a:p>
        </p:txBody>
      </p:sp>
      <p:sp>
        <p:nvSpPr>
          <p:cNvPr id="5" name="TextBox 4">
            <a:extLst>
              <a:ext uri="{FF2B5EF4-FFF2-40B4-BE49-F238E27FC236}">
                <a16:creationId xmlns:a16="http://schemas.microsoft.com/office/drawing/2014/main" id="{349F7F08-5884-9A22-4535-6C1176AF6707}"/>
              </a:ext>
            </a:extLst>
          </p:cNvPr>
          <p:cNvSpPr txBox="1"/>
          <p:nvPr/>
        </p:nvSpPr>
        <p:spPr>
          <a:xfrm>
            <a:off x="572784" y="1520844"/>
            <a:ext cx="10821256" cy="3539430"/>
          </a:xfrm>
          <a:prstGeom prst="rect">
            <a:avLst/>
          </a:prstGeom>
          <a:noFill/>
        </p:spPr>
        <p:txBody>
          <a:bodyPr wrap="square">
            <a:spAutoFit/>
          </a:bodyPr>
          <a:lstStyle/>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aerosols;</a:t>
            </a:r>
          </a:p>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hair dryers or straighteners;</a:t>
            </a:r>
          </a:p>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makeup;</a:t>
            </a:r>
          </a:p>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electronic games;</a:t>
            </a:r>
          </a:p>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mobile phones or smart watches;</a:t>
            </a:r>
          </a:p>
          <a:p>
            <a:pPr marL="285750" indent="-285750">
              <a:spcBef>
                <a:spcPts val="0"/>
              </a:spcBef>
              <a:buFont typeface="Arial" panose="020B0604020202020204" pitchFamily="34" charset="0"/>
              <a:buChar char="•"/>
              <a:defRPr/>
            </a:pPr>
            <a:r>
              <a:rPr lang="en-GB" altLang="en-US" sz="3200" b="1" dirty="0">
                <a:solidFill>
                  <a:srgbClr val="0569B3"/>
                </a:solidFill>
                <a:latin typeface="Arial" panose="020B0604020202020204" pitchFamily="34" charset="0"/>
                <a:cs typeface="Arial" panose="020B0604020202020204" pitchFamily="34" charset="0"/>
              </a:rPr>
              <a:t>No money needed.  </a:t>
            </a:r>
          </a:p>
          <a:p>
            <a:pPr marL="285750" indent="-285750">
              <a:spcBef>
                <a:spcPts val="0"/>
              </a:spcBef>
              <a:buFont typeface="Arial" panose="020B0604020202020204" pitchFamily="34" charset="0"/>
              <a:buChar char="•"/>
              <a:defRPr/>
            </a:pPr>
            <a:endParaRPr lang="en-GB" altLang="en-US" sz="3200" b="1" dirty="0">
              <a:solidFill>
                <a:srgbClr val="0569B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3735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286" y="527100"/>
            <a:ext cx="7371351" cy="584775"/>
          </a:xfrm>
          <a:prstGeom prst="rect">
            <a:avLst/>
          </a:prstGeom>
        </p:spPr>
        <p:txBody>
          <a:bodyPr wrap="square">
            <a:spAutoFit/>
          </a:bodyPr>
          <a:lstStyle/>
          <a:p>
            <a:r>
              <a:rPr lang="en-GB" altLang="en-US" sz="3200" b="1" dirty="0">
                <a:solidFill>
                  <a:srgbClr val="0569B3"/>
                </a:solidFill>
                <a:latin typeface="Arial" panose="020B0604020202020204" pitchFamily="34" charset="0"/>
                <a:cs typeface="Arial" panose="020B0604020202020204" pitchFamily="34" charset="0"/>
              </a:rPr>
              <a:t>The day of departure</a:t>
            </a:r>
            <a:endParaRPr lang="en-GB" sz="3200" dirty="0"/>
          </a:p>
        </p:txBody>
      </p:sp>
      <p:sp>
        <p:nvSpPr>
          <p:cNvPr id="3" name="TextBox 2"/>
          <p:cNvSpPr txBox="1"/>
          <p:nvPr/>
        </p:nvSpPr>
        <p:spPr>
          <a:xfrm>
            <a:off x="697424" y="1418095"/>
            <a:ext cx="9794929" cy="5355312"/>
          </a:xfrm>
          <a:prstGeom prst="rect">
            <a:avLst/>
          </a:prstGeom>
          <a:noFill/>
        </p:spPr>
        <p:txBody>
          <a:bodyPr wrap="square" rtlCol="0">
            <a:spAutoFit/>
          </a:bodyPr>
          <a:lstStyle/>
          <a:p>
            <a:pPr marL="285750" indent="-285750">
              <a:buFont typeface="Arial" panose="020B0604020202020204" pitchFamily="34" charset="0"/>
              <a:buChar char="•"/>
            </a:pPr>
            <a:r>
              <a:rPr lang="en-GB" dirty="0"/>
              <a:t>The children will need to come into school in non-uniform at normal time on Monday morning.  </a:t>
            </a:r>
          </a:p>
          <a:p>
            <a:pPr marL="285750" indent="-285750">
              <a:buFont typeface="Arial" panose="020B0604020202020204" pitchFamily="34" charset="0"/>
              <a:buChar char="•"/>
            </a:pPr>
            <a:r>
              <a:rPr lang="en-GB" dirty="0"/>
              <a:t>Please drop their bags into the classroom: the side door will be opened for you.  </a:t>
            </a:r>
          </a:p>
          <a:p>
            <a:pPr marL="285750" indent="-285750">
              <a:buFont typeface="Arial" panose="020B0604020202020204" pitchFamily="34" charset="0"/>
              <a:buChar char="•"/>
            </a:pPr>
            <a:r>
              <a:rPr lang="en-GB" dirty="0"/>
              <a:t>When packing your child’s bag, please bear in the mind the following:</a:t>
            </a:r>
          </a:p>
          <a:p>
            <a:pPr marL="742950" lvl="1" indent="-285750">
              <a:buFont typeface="Arial" panose="020B0604020202020204" pitchFamily="34" charset="0"/>
              <a:buChar char="•"/>
            </a:pPr>
            <a:r>
              <a:rPr lang="en-GB" dirty="0"/>
              <a:t>Please pack with your child, so they know what item they are taking</a:t>
            </a:r>
          </a:p>
          <a:p>
            <a:pPr marL="742950" lvl="1" indent="-285750">
              <a:buFont typeface="Arial" panose="020B0604020202020204" pitchFamily="34" charset="0"/>
              <a:buChar char="•"/>
            </a:pPr>
            <a:r>
              <a:rPr lang="en-GB" dirty="0"/>
              <a:t>Please do not send them with brand new clothes, as it is more than likely they will get very muddy – particularly in the activity Nightline!</a:t>
            </a:r>
          </a:p>
          <a:p>
            <a:pPr marL="742950" lvl="1" indent="-285750">
              <a:buFont typeface="Arial" panose="020B0604020202020204" pitchFamily="34" charset="0"/>
              <a:buChar char="•"/>
            </a:pPr>
            <a:r>
              <a:rPr lang="en-GB" dirty="0"/>
              <a:t>Please ensure all the item they are taking have their name clearly marked on them</a:t>
            </a:r>
          </a:p>
          <a:p>
            <a:pPr marL="742950" lvl="1" indent="-285750">
              <a:buFont typeface="Arial" panose="020B0604020202020204" pitchFamily="34" charset="0"/>
              <a:buChar char="•"/>
            </a:pPr>
            <a:r>
              <a:rPr lang="en-GB" dirty="0"/>
              <a:t>Please ensure you pack a black plastic bag for any clothes that get wet or muddy</a:t>
            </a:r>
          </a:p>
          <a:p>
            <a:pPr marL="742950" lvl="1" indent="-285750">
              <a:buFont typeface="Arial" panose="020B0604020202020204" pitchFamily="34" charset="0"/>
              <a:buChar char="•"/>
            </a:pPr>
            <a:r>
              <a:rPr lang="en-GB" dirty="0"/>
              <a:t>Please make sure your child can carry their bag, as they will be expected carry it on and off the coach and to their rooms.</a:t>
            </a:r>
          </a:p>
          <a:p>
            <a:pPr marL="285750" lvl="0" indent="-285750">
              <a:buFont typeface="Arial" panose="020B0604020202020204" pitchFamily="34" charset="0"/>
              <a:buChar char="•"/>
            </a:pPr>
            <a:r>
              <a:rPr lang="en-GB" dirty="0"/>
              <a:t>As with all activities in school please do not send your child with any earrings or jewellery. </a:t>
            </a:r>
          </a:p>
          <a:p>
            <a:pPr marL="285750" indent="-285750">
              <a:buFont typeface="Arial" panose="020B0604020202020204" pitchFamily="34" charset="0"/>
              <a:buChar char="•"/>
            </a:pPr>
            <a:r>
              <a:rPr lang="en-GB" dirty="0"/>
              <a:t>Any medication that has not been handed into the School Office should be passed to the School Office as the children arrive (please note any medication currently held in school will not be accompanying your child, please send the medication they use at home). Please ensure that it is clearly marked with your child’s name and dosage information.  Please do not send your child with </a:t>
            </a:r>
            <a:r>
              <a:rPr lang="en-GB" dirty="0" err="1"/>
              <a:t>Calpol</a:t>
            </a:r>
            <a:r>
              <a:rPr lang="en-GB" dirty="0"/>
              <a:t> as we will be taking a bottle with us, if your child requires a dose, we will ring you first to gain your permission.</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lang="en-GB" dirty="0"/>
          </a:p>
        </p:txBody>
      </p:sp>
    </p:spTree>
    <p:extLst>
      <p:ext uri="{BB962C8B-B14F-4D97-AF65-F5344CB8AC3E}">
        <p14:creationId xmlns:p14="http://schemas.microsoft.com/office/powerpoint/2010/main" val="2192541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772" y="787853"/>
            <a:ext cx="7063618" cy="584775"/>
          </a:xfrm>
          <a:prstGeom prst="rect">
            <a:avLst/>
          </a:prstGeom>
        </p:spPr>
        <p:txBody>
          <a:bodyPr wrap="square">
            <a:spAutoFit/>
          </a:bodyPr>
          <a:lstStyle/>
          <a:p>
            <a:r>
              <a:rPr lang="en-GB" altLang="en-US" sz="3200" b="1" dirty="0">
                <a:solidFill>
                  <a:srgbClr val="0569B3"/>
                </a:solidFill>
                <a:latin typeface="Arial" panose="020B0604020202020204" pitchFamily="34" charset="0"/>
                <a:cs typeface="Arial" panose="020B0604020202020204" pitchFamily="34" charset="0"/>
              </a:rPr>
              <a:t>The day of departure </a:t>
            </a:r>
            <a:r>
              <a:rPr lang="en-GB" altLang="en-US" sz="3200" b="1" dirty="0" err="1">
                <a:solidFill>
                  <a:srgbClr val="0569B3"/>
                </a:solidFill>
                <a:latin typeface="Arial" panose="020B0604020202020204" pitchFamily="34" charset="0"/>
                <a:cs typeface="Arial" panose="020B0604020202020204" pitchFamily="34" charset="0"/>
              </a:rPr>
              <a:t>cont</a:t>
            </a:r>
            <a:r>
              <a:rPr lang="en-GB" altLang="en-US" sz="3200" b="1" dirty="0">
                <a:solidFill>
                  <a:srgbClr val="0569B3"/>
                </a:solidFill>
                <a:latin typeface="Arial" panose="020B0604020202020204" pitchFamily="34" charset="0"/>
                <a:cs typeface="Arial" panose="020B0604020202020204" pitchFamily="34" charset="0"/>
              </a:rPr>
              <a:t>… </a:t>
            </a:r>
            <a:endParaRPr lang="en-GB" sz="3200" dirty="0"/>
          </a:p>
        </p:txBody>
      </p:sp>
      <p:sp>
        <p:nvSpPr>
          <p:cNvPr id="3" name="TextBox 2"/>
          <p:cNvSpPr txBox="1"/>
          <p:nvPr/>
        </p:nvSpPr>
        <p:spPr>
          <a:xfrm>
            <a:off x="801773" y="1356102"/>
            <a:ext cx="10349258" cy="1477328"/>
          </a:xfrm>
          <a:prstGeom prst="rect">
            <a:avLst/>
          </a:prstGeom>
          <a:noFill/>
        </p:spPr>
        <p:txBody>
          <a:bodyPr wrap="square" rtlCol="0">
            <a:spAutoFit/>
          </a:bodyPr>
          <a:lstStyle/>
          <a:p>
            <a:pPr marL="285750" indent="-285750">
              <a:buFont typeface="Arial" panose="020B0604020202020204" pitchFamily="34" charset="0"/>
              <a:buChar char="•"/>
            </a:pPr>
            <a:r>
              <a:rPr lang="en-GB" dirty="0"/>
              <a:t>The coach is due to depart at 10.45am – 11am </a:t>
            </a:r>
            <a:r>
              <a:rPr lang="en-GB" dirty="0" err="1"/>
              <a:t>approx</a:t>
            </a:r>
            <a:r>
              <a:rPr lang="en-GB" dirty="0"/>
              <a:t>, if you are intending to wave your child off, please wait at the end of the driveway where the coach will be parked.  </a:t>
            </a:r>
          </a:p>
          <a:p>
            <a:pPr marL="285750" indent="-285750">
              <a:buFont typeface="Arial" panose="020B0604020202020204" pitchFamily="34" charset="0"/>
              <a:buChar char="•"/>
            </a:pPr>
            <a:r>
              <a:rPr lang="en-GB" dirty="0"/>
              <a:t>Please do not park in Swallow Road near the school gates as this will block the coach’s exit.  It is a short drive to Kingswood (approx. 35 minutes), so the children will not need to bring MP3 players or electric games.  </a:t>
            </a:r>
          </a:p>
        </p:txBody>
      </p:sp>
      <p:sp>
        <p:nvSpPr>
          <p:cNvPr id="4" name="Rectangle 3"/>
          <p:cNvSpPr/>
          <p:nvPr/>
        </p:nvSpPr>
        <p:spPr>
          <a:xfrm>
            <a:off x="729447" y="3319242"/>
            <a:ext cx="7063618" cy="584775"/>
          </a:xfrm>
          <a:prstGeom prst="rect">
            <a:avLst/>
          </a:prstGeom>
        </p:spPr>
        <p:txBody>
          <a:bodyPr wrap="square">
            <a:spAutoFit/>
          </a:bodyPr>
          <a:lstStyle/>
          <a:p>
            <a:r>
              <a:rPr lang="en-GB" altLang="en-US" sz="3200" b="1" dirty="0">
                <a:solidFill>
                  <a:srgbClr val="0569B3"/>
                </a:solidFill>
                <a:latin typeface="Arial" panose="020B0604020202020204" pitchFamily="34" charset="0"/>
                <a:cs typeface="Arial" panose="020B0604020202020204" pitchFamily="34" charset="0"/>
              </a:rPr>
              <a:t>The day of return</a:t>
            </a:r>
            <a:endParaRPr lang="en-GB" sz="3200" dirty="0"/>
          </a:p>
        </p:txBody>
      </p:sp>
      <p:sp>
        <p:nvSpPr>
          <p:cNvPr id="5" name="TextBox 4"/>
          <p:cNvSpPr txBox="1"/>
          <p:nvPr/>
        </p:nvSpPr>
        <p:spPr>
          <a:xfrm>
            <a:off x="729447" y="4011478"/>
            <a:ext cx="10349258" cy="923330"/>
          </a:xfrm>
          <a:prstGeom prst="rect">
            <a:avLst/>
          </a:prstGeom>
          <a:noFill/>
        </p:spPr>
        <p:txBody>
          <a:bodyPr wrap="square" rtlCol="0">
            <a:spAutoFit/>
          </a:bodyPr>
          <a:lstStyle/>
          <a:p>
            <a:pPr marL="285750" indent="-285750">
              <a:buFont typeface="Arial" panose="020B0604020202020204" pitchFamily="34" charset="0"/>
              <a:buChar char="•"/>
            </a:pPr>
            <a:r>
              <a:rPr lang="en-GB" dirty="0"/>
              <a:t>The coach is due to depart Kingswood around 1.30pm on the Tuesday and will be back before the school day ends (unless traffic causes delays). If there are any delays, we will contact you via our texting service.</a:t>
            </a:r>
          </a:p>
          <a:p>
            <a:r>
              <a:rPr lang="en-GB" dirty="0"/>
              <a:t> </a:t>
            </a:r>
          </a:p>
        </p:txBody>
      </p:sp>
    </p:spTree>
    <p:extLst>
      <p:ext uri="{BB962C8B-B14F-4D97-AF65-F5344CB8AC3E}">
        <p14:creationId xmlns:p14="http://schemas.microsoft.com/office/powerpoint/2010/main" val="3174890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772" y="787853"/>
            <a:ext cx="7063618" cy="584775"/>
          </a:xfrm>
          <a:prstGeom prst="rect">
            <a:avLst/>
          </a:prstGeom>
        </p:spPr>
        <p:txBody>
          <a:bodyPr wrap="square">
            <a:spAutoFit/>
          </a:bodyPr>
          <a:lstStyle/>
          <a:p>
            <a:r>
              <a:rPr lang="en-GB" altLang="en-US" sz="3200" b="1" dirty="0">
                <a:solidFill>
                  <a:srgbClr val="0569B3"/>
                </a:solidFill>
                <a:latin typeface="Arial" panose="020B0604020202020204" pitchFamily="34" charset="0"/>
                <a:cs typeface="Arial" panose="020B0604020202020204" pitchFamily="34" charset="0"/>
              </a:rPr>
              <a:t>In case of emergencies</a:t>
            </a:r>
            <a:endParaRPr lang="en-GB" sz="3200" dirty="0"/>
          </a:p>
        </p:txBody>
      </p:sp>
      <p:sp>
        <p:nvSpPr>
          <p:cNvPr id="3" name="TextBox 2"/>
          <p:cNvSpPr txBox="1"/>
          <p:nvPr/>
        </p:nvSpPr>
        <p:spPr>
          <a:xfrm>
            <a:off x="801772" y="1487837"/>
            <a:ext cx="10310513" cy="1200329"/>
          </a:xfrm>
          <a:prstGeom prst="rect">
            <a:avLst/>
          </a:prstGeom>
          <a:noFill/>
        </p:spPr>
        <p:txBody>
          <a:bodyPr wrap="square" rtlCol="0">
            <a:spAutoFit/>
          </a:bodyPr>
          <a:lstStyle/>
          <a:p>
            <a:pPr marL="285750" indent="-285750">
              <a:buFont typeface="Arial" panose="020B0604020202020204" pitchFamily="34" charset="0"/>
              <a:buChar char="•"/>
            </a:pPr>
            <a:r>
              <a:rPr lang="en-GB" dirty="0"/>
              <a:t>If you have an emergency and you need to speak to a member of staff at Kingswood, in the first instance please call the School Office on 01732843352. Who will contact the staff for you.</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For out of hours </a:t>
            </a:r>
            <a:r>
              <a:rPr lang="en-GB" b="1" dirty="0"/>
              <a:t>emergencies only</a:t>
            </a:r>
            <a:r>
              <a:rPr lang="en-GB" dirty="0"/>
              <a:t> please call 07726930456.</a:t>
            </a:r>
          </a:p>
        </p:txBody>
      </p:sp>
    </p:spTree>
    <p:extLst>
      <p:ext uri="{BB962C8B-B14F-4D97-AF65-F5344CB8AC3E}">
        <p14:creationId xmlns:p14="http://schemas.microsoft.com/office/powerpoint/2010/main" val="114380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87135"/>
            <a:ext cx="12191999" cy="830997"/>
          </a:xfrm>
          <a:prstGeom prst="rect">
            <a:avLst/>
          </a:prstGeom>
        </p:spPr>
        <p:txBody>
          <a:bodyPr wrap="square">
            <a:spAutoFit/>
          </a:bodyPr>
          <a:lstStyle/>
          <a:p>
            <a:pPr algn="ctr"/>
            <a:r>
              <a:rPr lang="en-GB" altLang="en-US" sz="4800" b="1" dirty="0">
                <a:solidFill>
                  <a:srgbClr val="0569B3"/>
                </a:solidFill>
                <a:latin typeface="Arial" panose="020B0604020202020204" pitchFamily="34" charset="0"/>
                <a:cs typeface="Arial" panose="020B0604020202020204" pitchFamily="34" charset="0"/>
              </a:rPr>
              <a:t>Any questions???</a:t>
            </a:r>
            <a:endParaRPr lang="en-GB" sz="4800" dirty="0"/>
          </a:p>
        </p:txBody>
      </p:sp>
    </p:spTree>
    <p:extLst>
      <p:ext uri="{BB962C8B-B14F-4D97-AF65-F5344CB8AC3E}">
        <p14:creationId xmlns:p14="http://schemas.microsoft.com/office/powerpoint/2010/main" val="2928011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brick building with cars parked in front of it&#10;&#10;Description automatically generated with low confidence">
            <a:extLst>
              <a:ext uri="{FF2B5EF4-FFF2-40B4-BE49-F238E27FC236}">
                <a16:creationId xmlns:a16="http://schemas.microsoft.com/office/drawing/2014/main" id="{E4D3F727-FCA5-0E44-B0E2-904B9B0A8A2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217920"/>
          </a:xfrm>
          <a:prstGeom prst="rect">
            <a:avLst/>
          </a:prstGeom>
        </p:spPr>
      </p:pic>
      <p:sp>
        <p:nvSpPr>
          <p:cNvPr id="4" name="Subtitle 2">
            <a:extLst>
              <a:ext uri="{FF2B5EF4-FFF2-40B4-BE49-F238E27FC236}">
                <a16:creationId xmlns:a16="http://schemas.microsoft.com/office/drawing/2014/main" id="{DBE0B546-A81D-A94E-893C-7ED64B5FFE7B}"/>
              </a:ext>
            </a:extLst>
          </p:cNvPr>
          <p:cNvSpPr txBox="1">
            <a:spLocks/>
          </p:cNvSpPr>
          <p:nvPr/>
        </p:nvSpPr>
        <p:spPr bwMode="auto">
          <a:xfrm>
            <a:off x="295694" y="274308"/>
            <a:ext cx="5445888" cy="5594864"/>
          </a:xfrm>
          <a:prstGeom prst="rect">
            <a:avLst/>
          </a:prstGeom>
          <a:noFill/>
          <a:ln>
            <a:noFill/>
          </a:ln>
        </p:spPr>
        <p:txBody>
          <a:bodyPr anchor="t"/>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indent="0">
              <a:spcBef>
                <a:spcPts val="0"/>
              </a:spcBef>
              <a:buNone/>
              <a:defRPr/>
            </a:pPr>
            <a:r>
              <a:rPr lang="en-GB" altLang="en-US" b="1" dirty="0">
                <a:solidFill>
                  <a:schemeClr val="bg1"/>
                </a:solidFill>
                <a:latin typeface="Arial" panose="020B0604020202020204" pitchFamily="34" charset="0"/>
                <a:cs typeface="Arial" panose="020B0604020202020204" pitchFamily="34" charset="0"/>
              </a:rPr>
              <a:t>Welcome to</a:t>
            </a:r>
          </a:p>
          <a:p>
            <a:pPr marL="0" indent="0">
              <a:spcBef>
                <a:spcPts val="0"/>
              </a:spcBef>
              <a:buNone/>
              <a:defRPr/>
            </a:pPr>
            <a:r>
              <a:rPr lang="en-GB" altLang="en-US" b="1" dirty="0">
                <a:solidFill>
                  <a:schemeClr val="bg1"/>
                </a:solidFill>
                <a:latin typeface="Arial" panose="020B0604020202020204" pitchFamily="34" charset="0"/>
                <a:cs typeface="Arial" panose="020B0604020202020204" pitchFamily="34" charset="0"/>
              </a:rPr>
              <a:t>Grosvenor Hall</a:t>
            </a:r>
          </a:p>
          <a:p>
            <a:pPr marL="0" indent="0">
              <a:spcBef>
                <a:spcPts val="0"/>
              </a:spcBef>
              <a:buNone/>
              <a:defRPr/>
            </a:pPr>
            <a:endParaRPr lang="en-GB" altLang="en-US" sz="1600" dirty="0">
              <a:solidFill>
                <a:schemeClr val="bg1"/>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chemeClr val="bg1"/>
                </a:solidFill>
                <a:latin typeface="Arial" panose="020B0604020202020204" pitchFamily="34" charset="0"/>
                <a:cs typeface="Arial" panose="020B0604020202020204" pitchFamily="34" charset="0"/>
              </a:rPr>
              <a:t>Kennington, Ashford, TN25 4AJ</a:t>
            </a:r>
          </a:p>
          <a:p>
            <a:pPr marL="0" indent="0">
              <a:spcBef>
                <a:spcPts val="0"/>
              </a:spcBef>
              <a:buNone/>
              <a:defRPr/>
            </a:pPr>
            <a:endParaRPr lang="en-GB" altLang="en-US" sz="1600" dirty="0">
              <a:solidFill>
                <a:schemeClr val="bg1"/>
              </a:solidFill>
              <a:latin typeface="Arial" panose="020B0604020202020204" pitchFamily="34" charset="0"/>
              <a:cs typeface="Arial" panose="020B0604020202020204" pitchFamily="34" charset="0"/>
            </a:endParaRPr>
          </a:p>
          <a:p>
            <a:pPr marL="0" indent="0">
              <a:spcBef>
                <a:spcPts val="0"/>
              </a:spcBef>
              <a:buNone/>
              <a:defRPr/>
            </a:pPr>
            <a:endParaRPr lang="en-GB" altLang="en-US" sz="1600" dirty="0">
              <a:solidFill>
                <a:schemeClr val="bg1"/>
              </a:solidFill>
              <a:latin typeface="Arial" panose="020B0604020202020204" pitchFamily="34" charset="0"/>
              <a:cs typeface="Arial" panose="020B0604020202020204" pitchFamily="34" charset="0"/>
            </a:endParaRPr>
          </a:p>
          <a:p>
            <a:pPr marL="0" indent="0">
              <a:spcBef>
                <a:spcPts val="0"/>
              </a:spcBef>
              <a:buNone/>
              <a:defRPr/>
            </a:pPr>
            <a:endParaRPr lang="en-GB" alt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135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BE0B546-A81D-A94E-893C-7ED64B5FFE7B}"/>
              </a:ext>
            </a:extLst>
          </p:cNvPr>
          <p:cNvSpPr txBox="1">
            <a:spLocks/>
          </p:cNvSpPr>
          <p:nvPr/>
        </p:nvSpPr>
        <p:spPr bwMode="auto">
          <a:xfrm>
            <a:off x="295694" y="274308"/>
            <a:ext cx="5445888" cy="5594864"/>
          </a:xfrm>
          <a:prstGeom prst="rect">
            <a:avLst/>
          </a:prstGeom>
          <a:noFill/>
          <a:ln>
            <a:noFill/>
          </a:ln>
        </p:spPr>
        <p:txBody>
          <a:bodyPr anchor="t"/>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indent="0">
              <a:spcBef>
                <a:spcPts val="0"/>
              </a:spcBef>
              <a:buNone/>
              <a:defRPr/>
            </a:pPr>
            <a:r>
              <a:rPr lang="en-GB" altLang="en-US" b="1" dirty="0">
                <a:solidFill>
                  <a:srgbClr val="0569B3"/>
                </a:solidFill>
                <a:latin typeface="Arial" panose="020B0604020202020204" pitchFamily="34" charset="0"/>
                <a:cs typeface="Arial" panose="020B0604020202020204" pitchFamily="34" charset="0"/>
              </a:rPr>
              <a:t>Your centre</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A complete indoor and outdoor education facility set in the grounds of a former manor house in Ashford, Kent. One of our largest centres, Grosvenor Hall has 50 acres of adventure and recreational facilities.</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As you explore the centre guests continue to discover everything Grosvenor Hall has to offer including a 25,000 sq. ft sports hall which caters for a wide range of indoor activities.</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endParaRPr lang="en-GB" altLang="en-US" sz="1600" dirty="0">
              <a:solidFill>
                <a:srgbClr val="5BC5F2"/>
              </a:solidFill>
              <a:latin typeface="Arial" panose="020B0604020202020204" pitchFamily="34" charset="0"/>
              <a:cs typeface="Arial" panose="020B0604020202020204" pitchFamily="34" charset="0"/>
            </a:endParaRPr>
          </a:p>
        </p:txBody>
      </p:sp>
      <p:pic>
        <p:nvPicPr>
          <p:cNvPr id="5" name="Picture 4" descr="Chart, diagram&#10;&#10;Description automatically generated">
            <a:extLst>
              <a:ext uri="{FF2B5EF4-FFF2-40B4-BE49-F238E27FC236}">
                <a16:creationId xmlns:a16="http://schemas.microsoft.com/office/drawing/2014/main" id="{34F08BA0-9573-0B41-8B2D-38968D769A5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96000" y="988826"/>
            <a:ext cx="5832179" cy="3902149"/>
          </a:xfrm>
          <a:prstGeom prst="rect">
            <a:avLst/>
          </a:prstGeom>
        </p:spPr>
      </p:pic>
    </p:spTree>
    <p:extLst>
      <p:ext uri="{BB962C8B-B14F-4D97-AF65-F5344CB8AC3E}">
        <p14:creationId xmlns:p14="http://schemas.microsoft.com/office/powerpoint/2010/main" val="73073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BE0B546-A81D-A94E-893C-7ED64B5FFE7B}"/>
              </a:ext>
            </a:extLst>
          </p:cNvPr>
          <p:cNvSpPr txBox="1">
            <a:spLocks/>
          </p:cNvSpPr>
          <p:nvPr/>
        </p:nvSpPr>
        <p:spPr bwMode="auto">
          <a:xfrm>
            <a:off x="295694" y="102742"/>
            <a:ext cx="5445888" cy="6115178"/>
          </a:xfrm>
          <a:prstGeom prst="rect">
            <a:avLst/>
          </a:prstGeom>
          <a:noFill/>
          <a:ln>
            <a:noFill/>
          </a:ln>
        </p:spPr>
        <p:txBody>
          <a:bodyPr anchor="t"/>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indent="0">
              <a:spcBef>
                <a:spcPts val="0"/>
              </a:spcBef>
              <a:buNone/>
              <a:defRPr/>
            </a:pPr>
            <a:r>
              <a:rPr lang="en-GB" altLang="en-US" b="1" dirty="0">
                <a:solidFill>
                  <a:srgbClr val="0569B3"/>
                </a:solidFill>
                <a:latin typeface="Arial" panose="020B0604020202020204" pitchFamily="34" charset="0"/>
                <a:cs typeface="Arial" panose="020B0604020202020204" pitchFamily="34" charset="0"/>
              </a:rPr>
              <a:t>A bit more about your centre…</a:t>
            </a: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b="1" dirty="0">
                <a:solidFill>
                  <a:srgbClr val="20AA63"/>
                </a:solidFill>
                <a:latin typeface="Arial" panose="020B0604020202020204" pitchFamily="34" charset="0"/>
                <a:cs typeface="Arial" panose="020B0604020202020204" pitchFamily="34" charset="0"/>
              </a:rPr>
              <a:t>Sleeping</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Grosvenor Hall has standard dormitory style accommodation. Rooms range from 6- to 8-bed rooms, with gender-separated bathroom and shower facilities. </a:t>
            </a:r>
            <a:r>
              <a:rPr lang="en-US" altLang="en-US" sz="1600" dirty="0">
                <a:solidFill>
                  <a:srgbClr val="48464F"/>
                </a:solidFill>
                <a:latin typeface="Arial" panose="020B0604020202020204" pitchFamily="34" charset="0"/>
                <a:cs typeface="Arial" panose="020B0604020202020204" pitchFamily="34" charset="0"/>
              </a:rPr>
              <a:t>There will </a:t>
            </a:r>
            <a:r>
              <a:rPr lang="en-US" altLang="en-US" sz="1600">
                <a:solidFill>
                  <a:srgbClr val="48464F"/>
                </a:solidFill>
                <a:latin typeface="Arial" panose="020B0604020202020204" pitchFamily="34" charset="0"/>
                <a:cs typeface="Arial" panose="020B0604020202020204" pitchFamily="34" charset="0"/>
              </a:rPr>
              <a:t>be 3 </a:t>
            </a:r>
            <a:r>
              <a:rPr lang="en-US" altLang="en-US" sz="1600" dirty="0">
                <a:solidFill>
                  <a:srgbClr val="48464F"/>
                </a:solidFill>
                <a:latin typeface="Arial" panose="020B0604020202020204" pitchFamily="34" charset="0"/>
                <a:cs typeface="Arial" panose="020B0604020202020204" pitchFamily="34" charset="0"/>
              </a:rPr>
              <a:t>members of staff accompanying the children on the trip (Miss </a:t>
            </a:r>
            <a:r>
              <a:rPr lang="en-US" altLang="en-US" sz="1600" dirty="0" err="1">
                <a:solidFill>
                  <a:srgbClr val="48464F"/>
                </a:solidFill>
                <a:latin typeface="Arial" panose="020B0604020202020204" pitchFamily="34" charset="0"/>
                <a:cs typeface="Arial" panose="020B0604020202020204" pitchFamily="34" charset="0"/>
              </a:rPr>
              <a:t>Broadmore</a:t>
            </a:r>
            <a:r>
              <a:rPr lang="en-US" altLang="en-US" sz="1600" dirty="0">
                <a:solidFill>
                  <a:srgbClr val="48464F"/>
                </a:solidFill>
                <a:latin typeface="Arial" panose="020B0604020202020204" pitchFamily="34" charset="0"/>
                <a:cs typeface="Arial" panose="020B0604020202020204" pitchFamily="34" charset="0"/>
              </a:rPr>
              <a:t>, </a:t>
            </a:r>
            <a:r>
              <a:rPr lang="en-US" altLang="en-US" sz="1600" dirty="0" err="1">
                <a:solidFill>
                  <a:srgbClr val="48464F"/>
                </a:solidFill>
                <a:latin typeface="Arial" panose="020B0604020202020204" pitchFamily="34" charset="0"/>
                <a:cs typeface="Arial" panose="020B0604020202020204" pitchFamily="34" charset="0"/>
              </a:rPr>
              <a:t>Mr</a:t>
            </a:r>
            <a:r>
              <a:rPr lang="en-US" altLang="en-US" sz="1600" dirty="0">
                <a:solidFill>
                  <a:srgbClr val="48464F"/>
                </a:solidFill>
                <a:latin typeface="Arial" panose="020B0604020202020204" pitchFamily="34" charset="0"/>
                <a:cs typeface="Arial" panose="020B0604020202020204" pitchFamily="34" charset="0"/>
              </a:rPr>
              <a:t> Murray and another adult TBC), all </a:t>
            </a:r>
            <a:r>
              <a:rPr lang="en-GB" altLang="en-US" sz="1600" dirty="0">
                <a:solidFill>
                  <a:srgbClr val="48464F"/>
                </a:solidFill>
                <a:latin typeface="Arial" panose="020B0604020202020204" pitchFamily="34" charset="0"/>
                <a:cs typeface="Arial" panose="020B0604020202020204" pitchFamily="34" charset="0"/>
              </a:rPr>
              <a:t>staff members will have rooms close by to the children.</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Sheets, duvets and pillows are provided for all guests. Children will be asked to make their own beds on arrival, but we will assist them! It definitely helps us if they can practise making a bed at home before the trip! </a:t>
            </a:r>
          </a:p>
          <a:p>
            <a:pPr marL="0" indent="0">
              <a:spcBef>
                <a:spcPts val="0"/>
              </a:spcBef>
              <a:buNone/>
              <a:defRPr/>
            </a:pPr>
            <a:endParaRPr lang="en-US"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US" altLang="en-US" sz="1600" dirty="0">
                <a:solidFill>
                  <a:srgbClr val="48464F"/>
                </a:solidFill>
                <a:latin typeface="Arial" panose="020B0604020202020204" pitchFamily="34" charset="0"/>
                <a:cs typeface="Arial" panose="020B0604020202020204" pitchFamily="34" charset="0"/>
              </a:rPr>
              <a:t>Children will find out their room allocations on arrival, they will be asked to name friends they would like to share a room with and will be guaranteed at least one of their friends will be with them. This is something that will be completed in school this week. </a:t>
            </a:r>
          </a:p>
          <a:p>
            <a:pPr marL="0" indent="0">
              <a:spcBef>
                <a:spcPts val="0"/>
              </a:spcBef>
              <a:buNone/>
              <a:defRPr/>
            </a:pPr>
            <a:endParaRPr lang="en-US"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p:txBody>
      </p:sp>
      <p:pic>
        <p:nvPicPr>
          <p:cNvPr id="3" name="Picture 2" descr="A picture containing grass, sky, outdoor, house&#10;&#10;Description automatically generated">
            <a:extLst>
              <a:ext uri="{FF2B5EF4-FFF2-40B4-BE49-F238E27FC236}">
                <a16:creationId xmlns:a16="http://schemas.microsoft.com/office/drawing/2014/main" id="{62B8153A-D583-B74F-AC22-5CB64F08454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096000" y="0"/>
            <a:ext cx="6096000" cy="6217920"/>
          </a:xfrm>
          <a:prstGeom prst="rect">
            <a:avLst/>
          </a:prstGeom>
        </p:spPr>
      </p:pic>
    </p:spTree>
    <p:extLst>
      <p:ext uri="{BB962C8B-B14F-4D97-AF65-F5344CB8AC3E}">
        <p14:creationId xmlns:p14="http://schemas.microsoft.com/office/powerpoint/2010/main" val="1948399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BE0B546-A81D-A94E-893C-7ED64B5FFE7B}"/>
              </a:ext>
            </a:extLst>
          </p:cNvPr>
          <p:cNvSpPr txBox="1">
            <a:spLocks/>
          </p:cNvSpPr>
          <p:nvPr/>
        </p:nvSpPr>
        <p:spPr bwMode="auto">
          <a:xfrm>
            <a:off x="295694" y="274308"/>
            <a:ext cx="5445888" cy="5594864"/>
          </a:xfrm>
          <a:prstGeom prst="rect">
            <a:avLst/>
          </a:prstGeom>
          <a:noFill/>
          <a:ln>
            <a:noFill/>
          </a:ln>
        </p:spPr>
        <p:txBody>
          <a:bodyPr anchor="t"/>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indent="0">
              <a:spcBef>
                <a:spcPts val="0"/>
              </a:spcBef>
              <a:buNone/>
              <a:defRPr/>
            </a:pPr>
            <a:r>
              <a:rPr lang="en-GB" altLang="en-US" b="1" dirty="0">
                <a:solidFill>
                  <a:srgbClr val="0569B3"/>
                </a:solidFill>
                <a:latin typeface="Arial" panose="020B0604020202020204" pitchFamily="34" charset="0"/>
                <a:cs typeface="Arial" panose="020B0604020202020204" pitchFamily="34" charset="0"/>
              </a:rPr>
              <a:t>A bit more about your centre…</a:t>
            </a: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b="1" dirty="0">
                <a:solidFill>
                  <a:srgbClr val="009FE3"/>
                </a:solidFill>
                <a:latin typeface="Arial" panose="020B0604020202020204" pitchFamily="34" charset="0"/>
                <a:cs typeface="Arial" panose="020B0604020202020204" pitchFamily="34" charset="0"/>
              </a:rPr>
              <a:t>Eating</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The children are provided with an evening meal on the first day and breakfast and lunch on the second day, with lots of choice and seasonal variations. Please ensure your child bring a packed lunch with them on the first day, children who are entitled to free school meals can request a packed lunch from Nourish via the School Office.</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dirty="0">
                <a:solidFill>
                  <a:srgbClr val="48464F"/>
                </a:solidFill>
                <a:latin typeface="Arial" panose="020B0604020202020204" pitchFamily="34" charset="0"/>
                <a:cs typeface="Arial" panose="020B0604020202020204" pitchFamily="34" charset="0"/>
              </a:rPr>
              <a:t>Each day there is a carefully balanced and nutritional meal plan, recently updated to meet and exceed the latest Government standards on young people's. Kingswood can  cater for most dietary requirements.  </a:t>
            </a:r>
          </a:p>
          <a:p>
            <a:pPr marL="0" indent="0">
              <a:spcBef>
                <a:spcPts val="0"/>
              </a:spcBef>
              <a:buNone/>
              <a:defRPr/>
            </a:pPr>
            <a:endParaRPr lang="en-GB" altLang="en-US" sz="1600" dirty="0">
              <a:solidFill>
                <a:srgbClr val="48464F"/>
              </a:solidFill>
              <a:latin typeface="Arial" panose="020B0604020202020204" pitchFamily="34" charset="0"/>
              <a:cs typeface="Arial" panose="020B0604020202020204" pitchFamily="34" charset="0"/>
            </a:endParaRPr>
          </a:p>
          <a:p>
            <a:pPr marL="0" indent="0">
              <a:spcBef>
                <a:spcPts val="0"/>
              </a:spcBef>
              <a:buNone/>
              <a:defRPr/>
            </a:pPr>
            <a:r>
              <a:rPr lang="en-GB" altLang="en-US" sz="1600" b="1" u="sng" dirty="0">
                <a:solidFill>
                  <a:srgbClr val="48464F"/>
                </a:solidFill>
                <a:latin typeface="Arial" panose="020B0604020202020204" pitchFamily="34" charset="0"/>
                <a:cs typeface="Arial" panose="020B0604020202020204" pitchFamily="34" charset="0"/>
              </a:rPr>
              <a:t>If you have any dietary requirements for your children, please could you let me know as soon as possible, so we can make them aware before arrival. </a:t>
            </a:r>
          </a:p>
        </p:txBody>
      </p:sp>
      <p:pic>
        <p:nvPicPr>
          <p:cNvPr id="5" name="Picture 4">
            <a:extLst>
              <a:ext uri="{FF2B5EF4-FFF2-40B4-BE49-F238E27FC236}">
                <a16:creationId xmlns:a16="http://schemas.microsoft.com/office/drawing/2014/main" id="{BF0E8B73-647D-2C43-9758-DF0BD37BB19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096000" y="0"/>
            <a:ext cx="6096000" cy="6217920"/>
          </a:xfrm>
          <a:prstGeom prst="rect">
            <a:avLst/>
          </a:prstGeom>
        </p:spPr>
      </p:pic>
    </p:spTree>
    <p:extLst>
      <p:ext uri="{BB962C8B-B14F-4D97-AF65-F5344CB8AC3E}">
        <p14:creationId xmlns:p14="http://schemas.microsoft.com/office/powerpoint/2010/main" val="46311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661254-700A-C74C-BCD0-51AB6C1C70C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404439" y="658835"/>
            <a:ext cx="3040655" cy="4462048"/>
          </a:xfrm>
          <a:prstGeom prst="rect">
            <a:avLst/>
          </a:prstGeom>
        </p:spPr>
      </p:pic>
      <p:sp>
        <p:nvSpPr>
          <p:cNvPr id="3" name="Rectangle 2"/>
          <p:cNvSpPr/>
          <p:nvPr/>
        </p:nvSpPr>
        <p:spPr>
          <a:xfrm>
            <a:off x="509537" y="658835"/>
            <a:ext cx="2165978" cy="584775"/>
          </a:xfrm>
          <a:prstGeom prst="rect">
            <a:avLst/>
          </a:prstGeom>
        </p:spPr>
        <p:txBody>
          <a:bodyPr wrap="none">
            <a:spAutoFit/>
          </a:bodyPr>
          <a:lstStyle/>
          <a:p>
            <a:r>
              <a:rPr lang="en-GB" altLang="en-US" sz="3200" b="1" dirty="0">
                <a:solidFill>
                  <a:srgbClr val="0569B3"/>
                </a:solidFill>
                <a:latin typeface="Arial" panose="020B0604020202020204" pitchFamily="34" charset="0"/>
                <a:cs typeface="Arial" panose="020B0604020202020204" pitchFamily="34" charset="0"/>
              </a:rPr>
              <a:t>Activities*</a:t>
            </a:r>
            <a:endParaRPr lang="en-GB" sz="3200" dirty="0"/>
          </a:p>
        </p:txBody>
      </p:sp>
      <p:sp>
        <p:nvSpPr>
          <p:cNvPr id="4" name="TextBox 3"/>
          <p:cNvSpPr txBox="1"/>
          <p:nvPr/>
        </p:nvSpPr>
        <p:spPr>
          <a:xfrm>
            <a:off x="788506" y="1135122"/>
            <a:ext cx="7061385" cy="6717223"/>
          </a:xfrm>
          <a:prstGeom prst="rect">
            <a:avLst/>
          </a:prstGeom>
          <a:noFill/>
        </p:spPr>
        <p:txBody>
          <a:bodyPr wrap="square" rtlCol="0">
            <a:spAutoFit/>
          </a:bodyPr>
          <a:lstStyle/>
          <a:p>
            <a:pPr>
              <a:spcAft>
                <a:spcPts val="3600"/>
              </a:spcAft>
              <a:buClr>
                <a:schemeClr val="accent1">
                  <a:lumMod val="75000"/>
                </a:schemeClr>
              </a:buClr>
              <a:buSzPct val="150000"/>
            </a:pPr>
            <a:r>
              <a:rPr lang="en-US" sz="1600" dirty="0">
                <a:latin typeface="Arial" panose="020B0604020202020204" pitchFamily="34" charset="0"/>
                <a:cs typeface="Arial" panose="020B0604020202020204" pitchFamily="34" charset="0"/>
              </a:rPr>
              <a:t>Children will be told which activity group they will be in a few days before departure. The </a:t>
            </a:r>
            <a:r>
              <a:rPr lang="en-US" sz="1600" dirty="0" err="1">
                <a:latin typeface="Arial" panose="020B0604020202020204" pitchFamily="34" charset="0"/>
                <a:cs typeface="Arial" panose="020B0604020202020204" pitchFamily="34" charset="0"/>
              </a:rPr>
              <a:t>programme</a:t>
            </a:r>
            <a:r>
              <a:rPr lang="en-US" sz="1600" dirty="0">
                <a:latin typeface="Arial" panose="020B0604020202020204" pitchFamily="34" charset="0"/>
                <a:cs typeface="Arial" panose="020B0604020202020204" pitchFamily="34" charset="0"/>
              </a:rPr>
              <a:t> for the visit will include:</a:t>
            </a:r>
          </a:p>
          <a:p>
            <a:pPr marL="285750" indent="-285750">
              <a:spcAft>
                <a:spcPts val="3600"/>
              </a:spcAft>
              <a:buClr>
                <a:schemeClr val="accent1">
                  <a:lumMod val="75000"/>
                </a:schemeClr>
              </a:buClr>
              <a:buSzPct val="150000"/>
              <a:buFont typeface="Arial" panose="020B0604020202020204" pitchFamily="34" charset="0"/>
              <a:buChar char="•"/>
            </a:pPr>
            <a:r>
              <a:rPr lang="en-US" sz="1600" dirty="0">
                <a:latin typeface="Arial" panose="020B0604020202020204" pitchFamily="34" charset="0"/>
                <a:cs typeface="Arial" panose="020B0604020202020204" pitchFamily="34" charset="0"/>
              </a:rPr>
              <a:t>Nightline: </a:t>
            </a:r>
            <a:r>
              <a:rPr lang="en-GB" sz="1600" b="0" i="0" dirty="0">
                <a:solidFill>
                  <a:srgbClr val="666666"/>
                </a:solidFill>
                <a:effectLst/>
                <a:latin typeface="Hind" panose="020B0502040204020203" pitchFamily="2" charset="0"/>
              </a:rPr>
              <a:t>The Nightline is essentially a rope which is there to guide you through a series of obstacles. If the rope goes over something then you must go over it, if it goes through something then you go through it and so on. The challenge is that throughout the course you will be blindfolded which will require you to call on your senses other than eyesight and communicate with your team around you.</a:t>
            </a:r>
          </a:p>
          <a:p>
            <a:pPr marL="285750" indent="-285750">
              <a:spcAft>
                <a:spcPts val="3600"/>
              </a:spcAft>
              <a:buClr>
                <a:schemeClr val="accent1">
                  <a:lumMod val="75000"/>
                </a:schemeClr>
              </a:buClr>
              <a:buSzPct val="150000"/>
              <a:buFont typeface="Arial" panose="020B0604020202020204" pitchFamily="34" charset="0"/>
              <a:buChar char="•"/>
            </a:pPr>
            <a:r>
              <a:rPr lang="en-GB" sz="1600" dirty="0">
                <a:solidFill>
                  <a:srgbClr val="666666"/>
                </a:solidFill>
                <a:latin typeface="Hind" panose="020B0502040204020203" pitchFamily="2" charset="0"/>
                <a:cs typeface="Arial" panose="020B0604020202020204" pitchFamily="34" charset="0"/>
              </a:rPr>
              <a:t>Campfire on the Monday night</a:t>
            </a:r>
          </a:p>
          <a:p>
            <a:pPr marL="285750" indent="-285750">
              <a:spcAft>
                <a:spcPts val="3600"/>
              </a:spcAft>
              <a:buClr>
                <a:schemeClr val="accent1">
                  <a:lumMod val="75000"/>
                </a:schemeClr>
              </a:buClr>
              <a:buSzPct val="150000"/>
              <a:buFont typeface="Arial" panose="020B0604020202020204" pitchFamily="34" charset="0"/>
              <a:buChar char="•"/>
            </a:pPr>
            <a:r>
              <a:rPr lang="en-GB" sz="1600" dirty="0">
                <a:solidFill>
                  <a:srgbClr val="666666"/>
                </a:solidFill>
                <a:latin typeface="Hind" panose="020B0502040204020203" pitchFamily="2" charset="0"/>
                <a:cs typeface="Arial" panose="020B0604020202020204" pitchFamily="34" charset="0"/>
              </a:rPr>
              <a:t>Quick Zip: </a:t>
            </a:r>
            <a:r>
              <a:rPr lang="en-GB" sz="1600" b="0" i="0" dirty="0">
                <a:solidFill>
                  <a:srgbClr val="48464F"/>
                </a:solidFill>
                <a:effectLst/>
                <a:latin typeface="Source Sans Pro" panose="020B0503030403020204" pitchFamily="34" charset="0"/>
              </a:rPr>
              <a:t>Participants gather their confidence, determination and adrenaline to step off the platform and go flying down our zipwires. Children will experience the perception of taking risks, but in a controlled environment with helmets, harnesses and fully qualified Instructors.</a:t>
            </a:r>
          </a:p>
          <a:p>
            <a:pPr marL="285750" indent="-285750">
              <a:spcAft>
                <a:spcPts val="3600"/>
              </a:spcAft>
              <a:buClr>
                <a:schemeClr val="accent1">
                  <a:lumMod val="75000"/>
                </a:schemeClr>
              </a:buClr>
              <a:buSzPct val="150000"/>
              <a:buFont typeface="Arial" panose="020B0604020202020204" pitchFamily="34" charset="0"/>
              <a:buChar char="•"/>
            </a:pPr>
            <a:r>
              <a:rPr lang="en-GB" sz="1600" dirty="0">
                <a:solidFill>
                  <a:srgbClr val="48464F"/>
                </a:solidFill>
                <a:latin typeface="Source Sans Pro" panose="020B0503030403020204" pitchFamily="34" charset="0"/>
                <a:cs typeface="Arial" panose="020B0604020202020204" pitchFamily="34" charset="0"/>
              </a:rPr>
              <a:t>Archery</a:t>
            </a:r>
            <a:endParaRPr lang="en-GB" sz="1600" dirty="0">
              <a:solidFill>
                <a:srgbClr val="666666"/>
              </a:solidFill>
              <a:latin typeface="Hind" panose="020B0502040204020203" pitchFamily="2" charset="0"/>
              <a:cs typeface="Arial" panose="020B0604020202020204" pitchFamily="34" charset="0"/>
            </a:endParaRPr>
          </a:p>
          <a:p>
            <a:pPr marL="285750" indent="-285750">
              <a:spcAft>
                <a:spcPts val="3600"/>
              </a:spcAft>
              <a:buClr>
                <a:schemeClr val="accent1">
                  <a:lumMod val="75000"/>
                </a:schemeClr>
              </a:buClr>
              <a:buSzPct val="1500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a:spcAft>
                <a:spcPts val="3600"/>
              </a:spcAft>
            </a:pPr>
            <a:r>
              <a:rPr lang="en-US" sz="1050" dirty="0">
                <a:latin typeface="Arial" panose="020B0604020202020204" pitchFamily="34" charset="0"/>
                <a:cs typeface="Arial" panose="020B0604020202020204" pitchFamily="34" charset="0"/>
              </a:rPr>
              <a:t>Subject to last minute changes</a:t>
            </a:r>
            <a:endParaRPr lang="en-GB"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851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21A23F9-B4A3-4011-95A6-DAF65D9A35D0}"/>
              </a:ext>
            </a:extLst>
          </p:cNvPr>
          <p:cNvPicPr>
            <a:picLocks noChangeAspect="1"/>
          </p:cNvPicPr>
          <p:nvPr/>
        </p:nvPicPr>
        <p:blipFill>
          <a:blip r:embed="rId2"/>
          <a:stretch>
            <a:fillRect/>
          </a:stretch>
        </p:blipFill>
        <p:spPr>
          <a:xfrm>
            <a:off x="136777" y="2093495"/>
            <a:ext cx="11999076" cy="2689079"/>
          </a:xfrm>
          <a:prstGeom prst="rect">
            <a:avLst/>
          </a:prstGeom>
        </p:spPr>
      </p:pic>
    </p:spTree>
    <p:extLst>
      <p:ext uri="{BB962C8B-B14F-4D97-AF65-F5344CB8AC3E}">
        <p14:creationId xmlns:p14="http://schemas.microsoft.com/office/powerpoint/2010/main" val="1893807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Text, letter&#10;&#10;Description automatically generated">
            <a:extLst>
              <a:ext uri="{FF2B5EF4-FFF2-40B4-BE49-F238E27FC236}">
                <a16:creationId xmlns:a16="http://schemas.microsoft.com/office/drawing/2014/main" id="{885E209D-FA3F-4A32-AA86-54473BBB2910}"/>
              </a:ext>
            </a:extLst>
          </p:cNvPr>
          <p:cNvPicPr>
            <a:picLocks noChangeAspect="1"/>
          </p:cNvPicPr>
          <p:nvPr/>
        </p:nvPicPr>
        <p:blipFill>
          <a:blip r:embed="rId2"/>
          <a:stretch>
            <a:fillRect/>
          </a:stretch>
        </p:blipFill>
        <p:spPr>
          <a:xfrm>
            <a:off x="643467" y="975360"/>
            <a:ext cx="10905066" cy="4907278"/>
          </a:xfrm>
          <a:prstGeom prst="rect">
            <a:avLst/>
          </a:prstGeom>
        </p:spPr>
      </p:pic>
      <p:sp>
        <p:nvSpPr>
          <p:cNvPr id="5" name="TextBox 4">
            <a:extLst>
              <a:ext uri="{FF2B5EF4-FFF2-40B4-BE49-F238E27FC236}">
                <a16:creationId xmlns:a16="http://schemas.microsoft.com/office/drawing/2014/main" id="{0B6C117E-3C83-7DE3-63CE-A6CB03732FD1}"/>
              </a:ext>
            </a:extLst>
          </p:cNvPr>
          <p:cNvSpPr txBox="1"/>
          <p:nvPr/>
        </p:nvSpPr>
        <p:spPr>
          <a:xfrm>
            <a:off x="643467" y="329041"/>
            <a:ext cx="6097712" cy="830997"/>
          </a:xfrm>
          <a:prstGeom prst="rect">
            <a:avLst/>
          </a:prstGeom>
          <a:noFill/>
        </p:spPr>
        <p:txBody>
          <a:bodyPr wrap="square">
            <a:spAutoFit/>
          </a:bodyPr>
          <a:lstStyle/>
          <a:p>
            <a:pPr marL="0" indent="0">
              <a:spcBef>
                <a:spcPts val="0"/>
              </a:spcBef>
              <a:buNone/>
              <a:defRPr/>
            </a:pPr>
            <a:r>
              <a:rPr lang="en-GB" altLang="en-US" sz="2400" b="1" dirty="0">
                <a:solidFill>
                  <a:srgbClr val="0569B3"/>
                </a:solidFill>
                <a:latin typeface="Arial" panose="020B0604020202020204" pitchFamily="34" charset="0"/>
                <a:cs typeface="Arial" panose="020B0604020202020204" pitchFamily="34" charset="0"/>
              </a:rPr>
              <a:t>Kit list – a copy will be given to you after the meeting</a:t>
            </a:r>
          </a:p>
        </p:txBody>
      </p:sp>
    </p:spTree>
    <p:extLst>
      <p:ext uri="{BB962C8B-B14F-4D97-AF65-F5344CB8AC3E}">
        <p14:creationId xmlns:p14="http://schemas.microsoft.com/office/powerpoint/2010/main" val="62820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06F75D84-F03E-5EC8-1117-8B85B06702A6}"/>
              </a:ext>
            </a:extLst>
          </p:cNvPr>
          <p:cNvPicPr>
            <a:picLocks noChangeAspect="1"/>
          </p:cNvPicPr>
          <p:nvPr/>
        </p:nvPicPr>
        <p:blipFill rotWithShape="1">
          <a:blip r:embed="rId2"/>
          <a:srcRect t="807" r="-1" b="-1"/>
          <a:stretch/>
        </p:blipFill>
        <p:spPr>
          <a:xfrm>
            <a:off x="321733" y="321733"/>
            <a:ext cx="11548534" cy="6214534"/>
          </a:xfrm>
          <a:prstGeom prst="rect">
            <a:avLst/>
          </a:prstGeom>
        </p:spPr>
      </p:pic>
      <p:sp>
        <p:nvSpPr>
          <p:cNvPr id="4" name="Rectangle 3">
            <a:extLst>
              <a:ext uri="{FF2B5EF4-FFF2-40B4-BE49-F238E27FC236}">
                <a16:creationId xmlns:a16="http://schemas.microsoft.com/office/drawing/2014/main" id="{ECF67B67-CF71-C05B-4E48-3F3AB1BE43B2}"/>
              </a:ext>
            </a:extLst>
          </p:cNvPr>
          <p:cNvSpPr/>
          <p:nvPr/>
        </p:nvSpPr>
        <p:spPr>
          <a:xfrm>
            <a:off x="6760396" y="5496674"/>
            <a:ext cx="226031" cy="3082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9770456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1066</Words>
  <Application>Microsoft Office PowerPoint</Application>
  <PresentationFormat>Widescreen</PresentationFormat>
  <Paragraphs>70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Arial Bold</vt:lpstr>
      <vt:lpstr>Calibri</vt:lpstr>
      <vt:lpstr>Hind</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Kingswood</dc:creator>
  <cp:lastModifiedBy>Kate Mead</cp:lastModifiedBy>
  <cp:revision>257</cp:revision>
  <dcterms:created xsi:type="dcterms:W3CDTF">2020-11-20T13:56:32Z</dcterms:created>
  <dcterms:modified xsi:type="dcterms:W3CDTF">2024-02-26T15:45:58Z</dcterms:modified>
</cp:coreProperties>
</file>