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4"/>
  </p:sldMasterIdLst>
  <p:notesMasterIdLst>
    <p:notesMasterId r:id="rId32"/>
  </p:notesMasterIdLst>
  <p:handoutMasterIdLst>
    <p:handoutMasterId r:id="rId33"/>
  </p:handoutMasterIdLst>
  <p:sldIdLst>
    <p:sldId id="291" r:id="rId5"/>
    <p:sldId id="345" r:id="rId6"/>
    <p:sldId id="336" r:id="rId7"/>
    <p:sldId id="256" r:id="rId8"/>
    <p:sldId id="257" r:id="rId9"/>
    <p:sldId id="258" r:id="rId10"/>
    <p:sldId id="259" r:id="rId11"/>
    <p:sldId id="260" r:id="rId12"/>
    <p:sldId id="297" r:id="rId13"/>
    <p:sldId id="284" r:id="rId14"/>
    <p:sldId id="268" r:id="rId15"/>
    <p:sldId id="339" r:id="rId16"/>
    <p:sldId id="304" r:id="rId17"/>
    <p:sldId id="340" r:id="rId18"/>
    <p:sldId id="341" r:id="rId19"/>
    <p:sldId id="342" r:id="rId20"/>
    <p:sldId id="343" r:id="rId21"/>
    <p:sldId id="344" r:id="rId22"/>
    <p:sldId id="308" r:id="rId23"/>
    <p:sldId id="303" r:id="rId24"/>
    <p:sldId id="321" r:id="rId25"/>
    <p:sldId id="322" r:id="rId26"/>
    <p:sldId id="319" r:id="rId27"/>
    <p:sldId id="320" r:id="rId28"/>
    <p:sldId id="280" r:id="rId29"/>
    <p:sldId id="323" r:id="rId30"/>
    <p:sldId id="333" r:id="rId31"/>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CCFF"/>
    <a:srgbClr val="99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4728" autoAdjust="0"/>
  </p:normalViewPr>
  <p:slideViewPr>
    <p:cSldViewPr>
      <p:cViewPr>
        <p:scale>
          <a:sx n="300" d="100"/>
          <a:sy n="300" d="100"/>
        </p:scale>
        <p:origin x="-10166" y="-88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raine Abbott" userId="60267715-a588-4763-b749-0e6ac85c0b21" providerId="ADAL" clId="{544F3A85-67BA-4E8C-93F6-F075BA20E9D8}"/>
    <pc:docChg chg="undo custSel addSld delSld modSld">
      <pc:chgData name="Lorraine Abbott" userId="60267715-a588-4763-b749-0e6ac85c0b21" providerId="ADAL" clId="{544F3A85-67BA-4E8C-93F6-F075BA20E9D8}" dt="2024-09-18T14:42:05.082" v="273" actId="1076"/>
      <pc:docMkLst>
        <pc:docMk/>
      </pc:docMkLst>
      <pc:sldChg chg="modSp">
        <pc:chgData name="Lorraine Abbott" userId="60267715-a588-4763-b749-0e6ac85c0b21" providerId="ADAL" clId="{544F3A85-67BA-4E8C-93F6-F075BA20E9D8}" dt="2024-09-18T14:42:05.082" v="273" actId="1076"/>
        <pc:sldMkLst>
          <pc:docMk/>
          <pc:sldMk cId="0" sldId="291"/>
        </pc:sldMkLst>
        <pc:picChg chg="mod">
          <ac:chgData name="Lorraine Abbott" userId="60267715-a588-4763-b749-0e6ac85c0b21" providerId="ADAL" clId="{544F3A85-67BA-4E8C-93F6-F075BA20E9D8}" dt="2024-09-18T14:42:05.082" v="273" actId="1076"/>
          <ac:picMkLst>
            <pc:docMk/>
            <pc:sldMk cId="0" sldId="291"/>
            <ac:picMk id="10245" creationId="{0F895FD4-DEDB-4695-9C19-E2ADA4F13A83}"/>
          </ac:picMkLst>
        </pc:picChg>
      </pc:sldChg>
      <pc:sldChg chg="modSp">
        <pc:chgData name="Lorraine Abbott" userId="60267715-a588-4763-b749-0e6ac85c0b21" providerId="ADAL" clId="{544F3A85-67BA-4E8C-93F6-F075BA20E9D8}" dt="2024-09-15T15:58:32.299" v="263" actId="20577"/>
        <pc:sldMkLst>
          <pc:docMk/>
          <pc:sldMk cId="0" sldId="303"/>
        </pc:sldMkLst>
        <pc:spChg chg="mod">
          <ac:chgData name="Lorraine Abbott" userId="60267715-a588-4763-b749-0e6ac85c0b21" providerId="ADAL" clId="{544F3A85-67BA-4E8C-93F6-F075BA20E9D8}" dt="2024-09-15T15:58:32.299" v="263" actId="20577"/>
          <ac:spMkLst>
            <pc:docMk/>
            <pc:sldMk cId="0" sldId="303"/>
            <ac:spMk id="2" creationId="{1BC521D0-84E6-414F-9FA2-871A6DE08AED}"/>
          </ac:spMkLst>
        </pc:spChg>
      </pc:sldChg>
      <pc:sldChg chg="modSp">
        <pc:chgData name="Lorraine Abbott" userId="60267715-a588-4763-b749-0e6ac85c0b21" providerId="ADAL" clId="{544F3A85-67BA-4E8C-93F6-F075BA20E9D8}" dt="2024-09-15T15:59:00.514" v="272" actId="14100"/>
        <pc:sldMkLst>
          <pc:docMk/>
          <pc:sldMk cId="0" sldId="344"/>
        </pc:sldMkLst>
        <pc:spChg chg="mod">
          <ac:chgData name="Lorraine Abbott" userId="60267715-a588-4763-b749-0e6ac85c0b21" providerId="ADAL" clId="{544F3A85-67BA-4E8C-93F6-F075BA20E9D8}" dt="2024-09-15T15:59:00.514" v="272" actId="14100"/>
          <ac:spMkLst>
            <pc:docMk/>
            <pc:sldMk cId="0" sldId="344"/>
            <ac:spMk id="2" creationId="{00000000-0000-0000-0000-000000000000}"/>
          </ac:spMkLst>
        </pc:spChg>
      </pc:sldChg>
      <pc:sldChg chg="modSp modAnim">
        <pc:chgData name="Lorraine Abbott" userId="60267715-a588-4763-b749-0e6ac85c0b21" providerId="ADAL" clId="{544F3A85-67BA-4E8C-93F6-F075BA20E9D8}" dt="2024-09-06T08:08:01.118" v="210" actId="6549"/>
        <pc:sldMkLst>
          <pc:docMk/>
          <pc:sldMk cId="0" sldId="345"/>
        </pc:sldMkLst>
        <pc:spChg chg="mod">
          <ac:chgData name="Lorraine Abbott" userId="60267715-a588-4763-b749-0e6ac85c0b21" providerId="ADAL" clId="{544F3A85-67BA-4E8C-93F6-F075BA20E9D8}" dt="2024-09-06T08:08:01.118" v="210" actId="6549"/>
          <ac:spMkLst>
            <pc:docMk/>
            <pc:sldMk cId="0" sldId="345"/>
            <ac:spMk id="30723" creationId="{ED185BA2-593E-4C38-8368-CB831690CC7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0628A20-9EAF-4326-BDC8-1F3A962517CD}"/>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6387" name="Rectangle 3">
            <a:extLst>
              <a:ext uri="{FF2B5EF4-FFF2-40B4-BE49-F238E27FC236}">
                <a16:creationId xmlns:a16="http://schemas.microsoft.com/office/drawing/2014/main" id="{95A3F40B-BC67-4F96-AEAE-A564F2160DAA}"/>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6388" name="Rectangle 4">
            <a:extLst>
              <a:ext uri="{FF2B5EF4-FFF2-40B4-BE49-F238E27FC236}">
                <a16:creationId xmlns:a16="http://schemas.microsoft.com/office/drawing/2014/main" id="{8AA33C70-7EB4-4CD3-8E77-7AF392DDCCB0}"/>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6389" name="Rectangle 5">
            <a:extLst>
              <a:ext uri="{FF2B5EF4-FFF2-40B4-BE49-F238E27FC236}">
                <a16:creationId xmlns:a16="http://schemas.microsoft.com/office/drawing/2014/main" id="{C5D3B31B-1E4E-442C-B9EC-E87F6AFB5CA5}"/>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0139D911-2C95-4309-A1AC-982415F27B8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A4DF5DC-4BED-41A1-9DE8-781DA5AFDBDA}"/>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1747" name="Rectangle 3">
            <a:extLst>
              <a:ext uri="{FF2B5EF4-FFF2-40B4-BE49-F238E27FC236}">
                <a16:creationId xmlns:a16="http://schemas.microsoft.com/office/drawing/2014/main" id="{768D1979-EBE9-4221-B60C-C21E2F2BB418}"/>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a:extLst>
              <a:ext uri="{FF2B5EF4-FFF2-40B4-BE49-F238E27FC236}">
                <a16:creationId xmlns:a16="http://schemas.microsoft.com/office/drawing/2014/main" id="{069A82F9-702E-4171-B0D8-783A16366FFE}"/>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a:extLst>
              <a:ext uri="{FF2B5EF4-FFF2-40B4-BE49-F238E27FC236}">
                <a16:creationId xmlns:a16="http://schemas.microsoft.com/office/drawing/2014/main" id="{A616DFB2-3038-4B51-B6E0-7BD52799D4F4}"/>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a:extLst>
              <a:ext uri="{FF2B5EF4-FFF2-40B4-BE49-F238E27FC236}">
                <a16:creationId xmlns:a16="http://schemas.microsoft.com/office/drawing/2014/main" id="{AE09E272-7AA5-40EB-A902-FF4C9FF36013}"/>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1751" name="Rectangle 7">
            <a:extLst>
              <a:ext uri="{FF2B5EF4-FFF2-40B4-BE49-F238E27FC236}">
                <a16:creationId xmlns:a16="http://schemas.microsoft.com/office/drawing/2014/main" id="{88995B16-100A-4567-A5A0-88849B15665C}"/>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E1903C4A-48DA-4A81-81A6-F586977358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2380C0D-D92E-4C00-8718-CC51DC3CCB8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93B8CF8-F4EE-4C70-A50C-1DFDCCABB000}"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12291" name="Rectangle 2">
            <a:extLst>
              <a:ext uri="{FF2B5EF4-FFF2-40B4-BE49-F238E27FC236}">
                <a16:creationId xmlns:a16="http://schemas.microsoft.com/office/drawing/2014/main" id="{E8FB0E90-C28C-41D5-8AF7-84372A369F0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1AC8B1E-A71A-466C-8844-49B6BF4498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0AD849A-2C0A-414A-A044-CAF22A5181F4}"/>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D4F79F6B-064B-4001-9A62-11711A47FAD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1E9F85F7-61D3-462A-A4E7-48F60EAF1FA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DF8A466D-735A-42A4-A922-D673CDF2CB4C}" type="slidenum">
              <a:rPr lang="en-GB" altLang="en-US">
                <a:latin typeface="Arial" panose="020B0604020202020204" pitchFamily="34" charset="0"/>
              </a:rPr>
              <a:pPr/>
              <a:t>20</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FDB3D1C-65C3-42F8-A266-A38CCF0EA84C}"/>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2DABFFB9-62B2-4DE7-9914-3155E17F8AA0}"/>
              </a:ext>
            </a:extLst>
          </p:cNvPr>
          <p:cNvSpPr>
            <a:spLocks noGrp="1" noChangeArrowheads="1"/>
          </p:cNvSpPr>
          <p:nvPr>
            <p:ph type="body" idx="1"/>
          </p:nvPr>
        </p:nvSpPr>
        <p:spPr>
          <a:noFill/>
        </p:spPr>
        <p:txBody>
          <a:bodyPr/>
          <a:lstStyle/>
          <a:p>
            <a:r>
              <a:rPr lang="en-US" altLang="en-US">
                <a:latin typeface="Arial" panose="020B0604020202020204" pitchFamily="34" charset="0"/>
              </a:rPr>
              <a:t>GA KM</a:t>
            </a:r>
          </a:p>
        </p:txBody>
      </p:sp>
      <p:sp>
        <p:nvSpPr>
          <p:cNvPr id="45060" name="Slide Number Placeholder 3">
            <a:extLst>
              <a:ext uri="{FF2B5EF4-FFF2-40B4-BE49-F238E27FC236}">
                <a16:creationId xmlns:a16="http://schemas.microsoft.com/office/drawing/2014/main" id="{144C0211-E203-4537-B61C-B0B26B6DA846}"/>
              </a:ext>
            </a:extLst>
          </p:cNvPr>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7072F78-571A-4377-9DD5-6096A21B0C7F}"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6707D60-DC03-4974-857B-D218EEC272F6}"/>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FA7E9F97-D3E1-44C6-B243-C92D041F61AB}"/>
              </a:ext>
            </a:extLst>
          </p:cNvPr>
          <p:cNvSpPr>
            <a:spLocks noGrp="1" noChangeArrowheads="1"/>
          </p:cNvSpPr>
          <p:nvPr>
            <p:ph type="body" idx="1"/>
          </p:nvPr>
        </p:nvSpPr>
        <p:spPr>
          <a:noFill/>
        </p:spPr>
        <p:txBody>
          <a:bodyPr/>
          <a:lstStyle/>
          <a:p>
            <a:r>
              <a:rPr lang="en-US" altLang="en-US">
                <a:latin typeface="Arial" panose="020B0604020202020204" pitchFamily="34" charset="0"/>
              </a:rPr>
              <a:t>GA KM</a:t>
            </a:r>
          </a:p>
        </p:txBody>
      </p:sp>
      <p:sp>
        <p:nvSpPr>
          <p:cNvPr id="40964" name="Slide Number Placeholder 3">
            <a:extLst>
              <a:ext uri="{FF2B5EF4-FFF2-40B4-BE49-F238E27FC236}">
                <a16:creationId xmlns:a16="http://schemas.microsoft.com/office/drawing/2014/main" id="{63EFE2D5-CB3F-4387-BFDA-1594D2F86873}"/>
              </a:ext>
            </a:extLst>
          </p:cNvPr>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CBE7E183-5BC8-4717-9291-CF14500B5EFB}" type="slidenum">
              <a:rPr lang="en-US" altLang="en-US" smtClean="0">
                <a:latin typeface="Arial" panose="020B0604020202020204" pitchFamily="34" charset="0"/>
              </a:rPr>
              <a:pPr/>
              <a:t>10</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79794D5-AF37-4F59-BFDD-8EEBB2E0C6A6}"/>
              </a:ext>
            </a:extLst>
          </p:cNvPr>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E4F18B9D-2335-44D8-AA35-16A84C4CBFB7}" type="slidenum">
              <a:rPr lang="en-US" altLang="en-US" smtClean="0">
                <a:latin typeface="Arial" panose="020B0604020202020204" pitchFamily="34" charset="0"/>
              </a:rPr>
              <a:pPr/>
              <a:t>11</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FBD340DF-C638-467F-9DA9-1D74923C9CE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EC3B2B0-2EFC-46DD-92A8-9A4B472B8E97}"/>
              </a:ext>
            </a:extLst>
          </p:cNvPr>
          <p:cNvSpPr>
            <a:spLocks noGrp="1" noChangeArrowheads="1"/>
          </p:cNvSpPr>
          <p:nvPr>
            <p:ph type="body" idx="1"/>
          </p:nvPr>
        </p:nvSpPr>
        <p:spPr>
          <a:noFill/>
        </p:spPr>
        <p:txBody>
          <a:bodyPr/>
          <a:lstStyle/>
          <a:p>
            <a:pPr eaLnBrk="1" hangingPunct="1"/>
            <a:r>
              <a:rPr lang="en-GB" altLang="en-US">
                <a:latin typeface="Arial" panose="020B0604020202020204" pitchFamily="34" charset="0"/>
              </a:rPr>
              <a:t>GA 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E00C689-5068-4618-9619-7A97B3FD15A5}"/>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CA116E07-9049-4F39-B9D2-A34B10D863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F6C87C5B-B54D-4200-8D4A-3B06E9DF826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493C7A44-64E7-41DC-8123-69C807C8E2A6}" type="slidenum">
              <a:rPr lang="en-GB" altLang="en-US">
                <a:latin typeface="Arial" panose="020B0604020202020204" pitchFamily="34" charset="0"/>
              </a:rPr>
              <a:pPr/>
              <a:t>13</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DB0220F-1733-4D4B-8EA3-1D79BEEC878F}"/>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9868B880-196D-4BE3-8704-4FDD2703505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7F83D5F0-9078-4E92-B390-D23403F5E90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E39D9E2-6A0E-4C62-A137-AC715E817359}" type="slidenum">
              <a:rPr lang="en-GB" altLang="en-US">
                <a:latin typeface="Arial" panose="020B0604020202020204" pitchFamily="34" charset="0"/>
              </a:rPr>
              <a:pPr/>
              <a:t>14</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B753C38-A647-4543-8647-4DED3F2FEFBA}"/>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AA67F87-0C60-4A1A-BA79-4C466FD7DEC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00BC9BBC-9E20-4CF2-BE89-8A32EA7E0E9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3FFBB6F-414D-493F-B1B0-EB63B4D23D53}" type="slidenum">
              <a:rPr lang="en-GB" altLang="en-US">
                <a:latin typeface="Arial" panose="020B0604020202020204" pitchFamily="34" charset="0"/>
              </a:rPr>
              <a:pPr/>
              <a:t>17</a:t>
            </a:fld>
            <a:endParaRPr lang="en-GB" altLang="en-US">
              <a:latin typeface="Arial" panose="020B0604020202020204" pitchFamily="34" charset="0"/>
            </a:endParaRPr>
          </a:p>
        </p:txBody>
      </p:sp>
    </p:spTree>
    <p:extLst>
      <p:ext uri="{BB962C8B-B14F-4D97-AF65-F5344CB8AC3E}">
        <p14:creationId xmlns:p14="http://schemas.microsoft.com/office/powerpoint/2010/main" val="437089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B753C38-A647-4543-8647-4DED3F2FEFBA}"/>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AA67F87-0C60-4A1A-BA79-4C466FD7DEC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00BC9BBC-9E20-4CF2-BE89-8A32EA7E0E9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3FFBB6F-414D-493F-B1B0-EB63B4D23D53}" type="slidenum">
              <a:rPr lang="en-GB" altLang="en-US">
                <a:latin typeface="Arial" panose="020B0604020202020204" pitchFamily="34" charset="0"/>
              </a:rPr>
              <a:pPr/>
              <a:t>18</a:t>
            </a:fld>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32FDEC1-B437-41FF-BFE3-88388A090F76}"/>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D6417386-BBBE-40B4-AF09-544308AE6E7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AC68603B-8773-4C71-991E-C0760C9222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4DFC9E2-1C8E-437D-A782-7B5FDCF33EA3}" type="slidenum">
              <a:rPr lang="en-GB" altLang="en-US">
                <a:latin typeface="Arial" panose="020B0604020202020204" pitchFamily="34" charset="0"/>
              </a:rPr>
              <a:pPr/>
              <a:t>19</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204184B8-EA08-404E-A2E0-18CF52EDB022}"/>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a:extLst>
              <a:ext uri="{FF2B5EF4-FFF2-40B4-BE49-F238E27FC236}">
                <a16:creationId xmlns:a16="http://schemas.microsoft.com/office/drawing/2014/main" id="{F02F846D-F961-40C4-9BDF-ED22CA975DD1}"/>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A95277A9-DEF9-485F-8EEC-DD20AAE30736}"/>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47D4E120-7C5C-480C-9252-45A4C0992430}"/>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5EE4A4A5-7262-4D11-8F6C-2745E76AC0FF}"/>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C153C79B-A9B4-411C-AD41-F5B26C877EB3}"/>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a:extLst>
                <a:ext uri="{FF2B5EF4-FFF2-40B4-BE49-F238E27FC236}">
                  <a16:creationId xmlns:a16="http://schemas.microsoft.com/office/drawing/2014/main" id="{2A8DB9C2-64ED-456A-8AF0-CF804A6363CF}"/>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EDA200CE-AE4B-4FB6-A6D0-8E425C798358}"/>
              </a:ext>
            </a:extLst>
          </p:cNvPr>
          <p:cNvSpPr>
            <a:spLocks noGrp="1"/>
          </p:cNvSpPr>
          <p:nvPr>
            <p:ph type="dt" sz="half" idx="10"/>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F7267B69-BD44-4EFF-B2C0-C3E5BCC5D151}"/>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3CEC914A-887C-461B-98EE-66145D2A42BD}"/>
              </a:ext>
            </a:extLst>
          </p:cNvPr>
          <p:cNvSpPr>
            <a:spLocks noGrp="1"/>
          </p:cNvSpPr>
          <p:nvPr>
            <p:ph type="sldNum" sz="quarter" idx="12"/>
          </p:nvPr>
        </p:nvSpPr>
        <p:spPr/>
        <p:txBody>
          <a:bodyPr/>
          <a:lstStyle>
            <a:lvl1pPr>
              <a:defRPr smtClean="0"/>
            </a:lvl1pPr>
          </a:lstStyle>
          <a:p>
            <a:pPr>
              <a:defRPr/>
            </a:pPr>
            <a:fld id="{AAF888F6-F920-4DCC-9447-A24A7A3B3BE2}" type="slidenum">
              <a:rPr lang="en-US" altLang="en-US"/>
              <a:pPr>
                <a:defRPr/>
              </a:pPr>
              <a:t>‹#›</a:t>
            </a:fld>
            <a:endParaRPr lang="en-US" altLang="en-US"/>
          </a:p>
        </p:txBody>
      </p:sp>
    </p:spTree>
    <p:extLst>
      <p:ext uri="{BB962C8B-B14F-4D97-AF65-F5344CB8AC3E}">
        <p14:creationId xmlns:p14="http://schemas.microsoft.com/office/powerpoint/2010/main" val="94302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4B4AF-D638-4752-A5AB-7FBC7190BAF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31D9152-2E41-4010-BE62-8A3695D22D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AA1D0F-C056-410C-89D8-72267E1B5A76}"/>
              </a:ext>
            </a:extLst>
          </p:cNvPr>
          <p:cNvSpPr>
            <a:spLocks noGrp="1"/>
          </p:cNvSpPr>
          <p:nvPr>
            <p:ph type="sldNum" sz="quarter" idx="12"/>
          </p:nvPr>
        </p:nvSpPr>
        <p:spPr/>
        <p:txBody>
          <a:bodyPr/>
          <a:lstStyle>
            <a:lvl1pPr>
              <a:defRPr/>
            </a:lvl1pPr>
          </a:lstStyle>
          <a:p>
            <a:pPr>
              <a:defRPr/>
            </a:pPr>
            <a:fld id="{080E768D-71C3-417E-A6FF-781D1F97C6F9}" type="slidenum">
              <a:rPr lang="en-US" altLang="en-US"/>
              <a:pPr>
                <a:defRPr/>
              </a:pPr>
              <a:t>‹#›</a:t>
            </a:fld>
            <a:endParaRPr lang="en-US" altLang="en-US"/>
          </a:p>
        </p:txBody>
      </p:sp>
    </p:spTree>
    <p:extLst>
      <p:ext uri="{BB962C8B-B14F-4D97-AF65-F5344CB8AC3E}">
        <p14:creationId xmlns:p14="http://schemas.microsoft.com/office/powerpoint/2010/main" val="283067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C4D5CC4C-4167-4F13-9DEA-879374CEAD9E}"/>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a:extLst>
              <a:ext uri="{FF2B5EF4-FFF2-40B4-BE49-F238E27FC236}">
                <a16:creationId xmlns:a16="http://schemas.microsoft.com/office/drawing/2014/main" id="{B9A651BD-F3D3-4F7E-94B7-72EC01BCF5D1}"/>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11F77885-9B34-4FEA-AAB0-CB7FA0706B94}"/>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6A79EF5A-0EBC-42B0-B538-79E60FFB4298}"/>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45A2C64D-7F6F-4D69-879F-4B19EC000186}"/>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F5AA3AF1-8A99-4AA4-B6B3-59F04B0F96F1}"/>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4D776F83-0A31-41CA-BA6B-07509B545FA9}"/>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BD5ADB7-8C80-4884-9AC1-FE5D03576715}"/>
              </a:ext>
            </a:extLst>
          </p:cNvPr>
          <p:cNvSpPr>
            <a:spLocks noGrp="1"/>
          </p:cNvSpPr>
          <p:nvPr>
            <p:ph type="dt" sz="half" idx="10"/>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E9176769-1BF3-4B97-8914-931ED8ADC2FF}"/>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2B04B2A7-9F16-4DDF-AE07-62840A3B7A2C}"/>
              </a:ext>
            </a:extLst>
          </p:cNvPr>
          <p:cNvSpPr>
            <a:spLocks noGrp="1"/>
          </p:cNvSpPr>
          <p:nvPr>
            <p:ph type="sldNum" sz="quarter" idx="12"/>
          </p:nvPr>
        </p:nvSpPr>
        <p:spPr/>
        <p:txBody>
          <a:bodyPr/>
          <a:lstStyle>
            <a:lvl1pPr>
              <a:defRPr smtClean="0"/>
            </a:lvl1pPr>
          </a:lstStyle>
          <a:p>
            <a:pPr>
              <a:defRPr/>
            </a:pPr>
            <a:fld id="{8F84F731-1DE4-4A5E-B830-54E55394788A}" type="slidenum">
              <a:rPr lang="en-US" altLang="en-US"/>
              <a:pPr>
                <a:defRPr/>
              </a:pPr>
              <a:t>‹#›</a:t>
            </a:fld>
            <a:endParaRPr lang="en-US" altLang="en-US"/>
          </a:p>
        </p:txBody>
      </p:sp>
    </p:spTree>
    <p:extLst>
      <p:ext uri="{BB962C8B-B14F-4D97-AF65-F5344CB8AC3E}">
        <p14:creationId xmlns:p14="http://schemas.microsoft.com/office/powerpoint/2010/main" val="376128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4ADCDB4-8BA1-490B-ADC3-DECFA926582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5FD2838-476C-4559-BB4D-7949CFEECE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D77F05-C735-4880-B714-C791B1931251}"/>
              </a:ext>
            </a:extLst>
          </p:cNvPr>
          <p:cNvSpPr>
            <a:spLocks noGrp="1"/>
          </p:cNvSpPr>
          <p:nvPr>
            <p:ph type="sldNum" sz="quarter" idx="12"/>
          </p:nvPr>
        </p:nvSpPr>
        <p:spPr/>
        <p:txBody>
          <a:bodyPr/>
          <a:lstStyle>
            <a:lvl1pPr>
              <a:defRPr/>
            </a:lvl1pPr>
          </a:lstStyle>
          <a:p>
            <a:pPr>
              <a:defRPr/>
            </a:pPr>
            <a:fld id="{E9BBCC92-8554-464C-9E8A-1889D6820283}" type="slidenum">
              <a:rPr lang="en-US" altLang="en-US"/>
              <a:pPr>
                <a:defRPr/>
              </a:pPr>
              <a:t>‹#›</a:t>
            </a:fld>
            <a:endParaRPr lang="en-US" altLang="en-US"/>
          </a:p>
        </p:txBody>
      </p:sp>
    </p:spTree>
    <p:extLst>
      <p:ext uri="{BB962C8B-B14F-4D97-AF65-F5344CB8AC3E}">
        <p14:creationId xmlns:p14="http://schemas.microsoft.com/office/powerpoint/2010/main" val="255032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2E3368AA-DEFE-41FA-B64F-09D1879AE7FE}"/>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a:extLst>
              <a:ext uri="{FF2B5EF4-FFF2-40B4-BE49-F238E27FC236}">
                <a16:creationId xmlns:a16="http://schemas.microsoft.com/office/drawing/2014/main" id="{E434098B-AFC4-4227-9655-D4C215EAC6CD}"/>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id="{46C11724-FCAA-4EC0-898E-E5DE3BAAB404}"/>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id="{77025CA1-AD92-4B18-9560-D6BD7AACF8B8}"/>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id="{579B90CB-C379-4430-B008-D781E4E19A66}"/>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id="{C9D2C4D4-4BF7-4C93-8C83-09E5FA1B4198}"/>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1663CBD0-FF23-41AF-A139-F979955D4D40}"/>
              </a:ext>
            </a:extLst>
          </p:cNvPr>
          <p:cNvSpPr>
            <a:spLocks noGrp="1"/>
          </p:cNvSpPr>
          <p:nvPr>
            <p:ph type="dt" sz="half" idx="10"/>
          </p:nvPr>
        </p:nvSpPr>
        <p:spPr/>
        <p:txBody>
          <a:bodyPr/>
          <a:lstStyle>
            <a:lvl1pPr>
              <a:defRPr/>
            </a:lvl1pPr>
          </a:lstStyle>
          <a:p>
            <a:pPr>
              <a:defRPr/>
            </a:pPr>
            <a:endParaRPr lang="en-US"/>
          </a:p>
        </p:txBody>
      </p:sp>
      <p:sp>
        <p:nvSpPr>
          <p:cNvPr id="11" name="Footer Placeholder 4">
            <a:extLst>
              <a:ext uri="{FF2B5EF4-FFF2-40B4-BE49-F238E27FC236}">
                <a16:creationId xmlns:a16="http://schemas.microsoft.com/office/drawing/2014/main" id="{E835E20B-41E4-4B31-9269-7987564ABCBF}"/>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95FE90EC-628E-4718-ACAF-05B13B5DF66E}"/>
              </a:ext>
            </a:extLst>
          </p:cNvPr>
          <p:cNvSpPr>
            <a:spLocks noGrp="1"/>
          </p:cNvSpPr>
          <p:nvPr>
            <p:ph type="sldNum" sz="quarter" idx="12"/>
          </p:nvPr>
        </p:nvSpPr>
        <p:spPr/>
        <p:txBody>
          <a:bodyPr/>
          <a:lstStyle>
            <a:lvl1pPr>
              <a:defRPr smtClean="0"/>
            </a:lvl1pPr>
          </a:lstStyle>
          <a:p>
            <a:pPr>
              <a:defRPr/>
            </a:pPr>
            <a:fld id="{773F846F-ADB4-406B-949F-D7D3AB0FFA73}" type="slidenum">
              <a:rPr lang="en-US" altLang="en-US"/>
              <a:pPr>
                <a:defRPr/>
              </a:pPr>
              <a:t>‹#›</a:t>
            </a:fld>
            <a:endParaRPr lang="en-US" altLang="en-US"/>
          </a:p>
        </p:txBody>
      </p:sp>
    </p:spTree>
    <p:extLst>
      <p:ext uri="{BB962C8B-B14F-4D97-AF65-F5344CB8AC3E}">
        <p14:creationId xmlns:p14="http://schemas.microsoft.com/office/powerpoint/2010/main" val="247441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D3B2572-1380-4A5A-AD6A-34F2DC41737B}"/>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039BFB9-FD6B-4331-83ED-150D75180121}"/>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FAB51F-4133-4FE2-852C-4BE95DE16241}"/>
              </a:ext>
            </a:extLst>
          </p:cNvPr>
          <p:cNvSpPr>
            <a:spLocks noGrp="1"/>
          </p:cNvSpPr>
          <p:nvPr>
            <p:ph type="sldNum" sz="quarter" idx="17"/>
          </p:nvPr>
        </p:nvSpPr>
        <p:spPr/>
        <p:txBody>
          <a:bodyPr/>
          <a:lstStyle>
            <a:lvl1pPr>
              <a:defRPr/>
            </a:lvl1pPr>
          </a:lstStyle>
          <a:p>
            <a:pPr>
              <a:defRPr/>
            </a:pPr>
            <a:fld id="{F6F6B59C-791B-48A7-9D66-88000BE1584C}" type="slidenum">
              <a:rPr lang="en-US" altLang="en-US"/>
              <a:pPr>
                <a:defRPr/>
              </a:pPr>
              <a:t>‹#›</a:t>
            </a:fld>
            <a:endParaRPr lang="en-US" altLang="en-US"/>
          </a:p>
        </p:txBody>
      </p:sp>
    </p:spTree>
    <p:extLst>
      <p:ext uri="{BB962C8B-B14F-4D97-AF65-F5344CB8AC3E}">
        <p14:creationId xmlns:p14="http://schemas.microsoft.com/office/powerpoint/2010/main" val="297154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F771D24-2931-43FE-8933-CC045C35644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B42DEA3-F0F6-443A-9E5B-8DF572A409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F0E6E-8EA4-433B-B587-DCC05B578DCD}"/>
              </a:ext>
            </a:extLst>
          </p:cNvPr>
          <p:cNvSpPr>
            <a:spLocks noGrp="1"/>
          </p:cNvSpPr>
          <p:nvPr>
            <p:ph type="sldNum" sz="quarter" idx="12"/>
          </p:nvPr>
        </p:nvSpPr>
        <p:spPr/>
        <p:txBody>
          <a:bodyPr/>
          <a:lstStyle>
            <a:lvl1pPr>
              <a:defRPr/>
            </a:lvl1pPr>
          </a:lstStyle>
          <a:p>
            <a:pPr>
              <a:defRPr/>
            </a:pPr>
            <a:fld id="{9549A3A9-C83D-4861-8EF9-215DE213AA63}" type="slidenum">
              <a:rPr lang="en-US" altLang="en-US"/>
              <a:pPr>
                <a:defRPr/>
              </a:pPr>
              <a:t>‹#›</a:t>
            </a:fld>
            <a:endParaRPr lang="en-US" altLang="en-US"/>
          </a:p>
        </p:txBody>
      </p:sp>
    </p:spTree>
    <p:extLst>
      <p:ext uri="{BB962C8B-B14F-4D97-AF65-F5344CB8AC3E}">
        <p14:creationId xmlns:p14="http://schemas.microsoft.com/office/powerpoint/2010/main" val="393046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03ADB9D-8D57-4E9D-8786-88245330F8E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9657444-0B55-44C0-B684-38941663CF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4ECA757-5795-46A5-B0AE-12BE24612FC1}"/>
              </a:ext>
            </a:extLst>
          </p:cNvPr>
          <p:cNvSpPr>
            <a:spLocks noGrp="1"/>
          </p:cNvSpPr>
          <p:nvPr>
            <p:ph type="sldNum" sz="quarter" idx="12"/>
          </p:nvPr>
        </p:nvSpPr>
        <p:spPr/>
        <p:txBody>
          <a:bodyPr/>
          <a:lstStyle>
            <a:lvl1pPr>
              <a:defRPr/>
            </a:lvl1pPr>
          </a:lstStyle>
          <a:p>
            <a:pPr>
              <a:defRPr/>
            </a:pPr>
            <a:fld id="{3246826A-ACAC-4724-AC97-3FC34C959556}" type="slidenum">
              <a:rPr lang="en-US" altLang="en-US"/>
              <a:pPr>
                <a:defRPr/>
              </a:pPr>
              <a:t>‹#›</a:t>
            </a:fld>
            <a:endParaRPr lang="en-US" altLang="en-US"/>
          </a:p>
        </p:txBody>
      </p:sp>
    </p:spTree>
    <p:extLst>
      <p:ext uri="{BB962C8B-B14F-4D97-AF65-F5344CB8AC3E}">
        <p14:creationId xmlns:p14="http://schemas.microsoft.com/office/powerpoint/2010/main" val="26900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F2E9799A-DD03-41AF-AD07-50E2D42BBA2C}"/>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a:extLst>
              <a:ext uri="{FF2B5EF4-FFF2-40B4-BE49-F238E27FC236}">
                <a16:creationId xmlns:a16="http://schemas.microsoft.com/office/drawing/2014/main" id="{E9852850-E3C1-41BC-B9CA-F2B15C0389E6}"/>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55CD88AF-337D-4F00-A6AB-A6079D428B15}"/>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a:extLst>
                <a:ext uri="{FF2B5EF4-FFF2-40B4-BE49-F238E27FC236}">
                  <a16:creationId xmlns:a16="http://schemas.microsoft.com/office/drawing/2014/main" id="{B1ADEABC-6BAF-4BBB-A533-560FF1502AA6}"/>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a:extLst>
                <a:ext uri="{FF2B5EF4-FFF2-40B4-BE49-F238E27FC236}">
                  <a16:creationId xmlns:a16="http://schemas.microsoft.com/office/drawing/2014/main" id="{5AF0D4C8-8D2F-44CC-A2F0-BA203D1098E0}"/>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a:extLst>
                <a:ext uri="{FF2B5EF4-FFF2-40B4-BE49-F238E27FC236}">
                  <a16:creationId xmlns:a16="http://schemas.microsoft.com/office/drawing/2014/main" id="{23E74256-C449-4E2A-965C-12E683155057}"/>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a:extLst>
                <a:ext uri="{FF2B5EF4-FFF2-40B4-BE49-F238E27FC236}">
                  <a16:creationId xmlns:a16="http://schemas.microsoft.com/office/drawing/2014/main" id="{1859B42A-368C-4341-A358-474B4D74D5E8}"/>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a:extLst>
              <a:ext uri="{FF2B5EF4-FFF2-40B4-BE49-F238E27FC236}">
                <a16:creationId xmlns:a16="http://schemas.microsoft.com/office/drawing/2014/main" id="{6452AAE3-8C5F-4E4B-9CDC-D4CEA7FA8CA2}"/>
              </a:ext>
            </a:extLst>
          </p:cNvPr>
          <p:cNvSpPr>
            <a:spLocks noGrp="1"/>
          </p:cNvSpPr>
          <p:nvPr>
            <p:ph type="dt" sz="half" idx="10"/>
          </p:nvPr>
        </p:nvSpPr>
        <p:spPr/>
        <p:txBody>
          <a:bodyPr/>
          <a:lstStyle>
            <a:lvl1pPr>
              <a:defRPr/>
            </a:lvl1pPr>
          </a:lstStyle>
          <a:p>
            <a:pPr>
              <a:defRPr/>
            </a:pPr>
            <a:endParaRPr lang="en-US"/>
          </a:p>
        </p:txBody>
      </p:sp>
      <p:sp>
        <p:nvSpPr>
          <p:cNvPr id="10" name="Footer Placeholder 2">
            <a:extLst>
              <a:ext uri="{FF2B5EF4-FFF2-40B4-BE49-F238E27FC236}">
                <a16:creationId xmlns:a16="http://schemas.microsoft.com/office/drawing/2014/main" id="{9F0E832B-ABC2-47A6-B044-E63CEE50DAFB}"/>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3">
            <a:extLst>
              <a:ext uri="{FF2B5EF4-FFF2-40B4-BE49-F238E27FC236}">
                <a16:creationId xmlns:a16="http://schemas.microsoft.com/office/drawing/2014/main" id="{EC516775-AE49-470B-B0EC-B52BDCB74909}"/>
              </a:ext>
            </a:extLst>
          </p:cNvPr>
          <p:cNvSpPr>
            <a:spLocks noGrp="1"/>
          </p:cNvSpPr>
          <p:nvPr>
            <p:ph type="sldNum" sz="quarter" idx="12"/>
          </p:nvPr>
        </p:nvSpPr>
        <p:spPr/>
        <p:txBody>
          <a:bodyPr/>
          <a:lstStyle>
            <a:lvl1pPr>
              <a:defRPr smtClean="0"/>
            </a:lvl1pPr>
          </a:lstStyle>
          <a:p>
            <a:pPr>
              <a:defRPr/>
            </a:pPr>
            <a:fld id="{5D0A80F0-320C-4A7E-8AD2-A1FF5E6C4260}" type="slidenum">
              <a:rPr lang="en-US" altLang="en-US"/>
              <a:pPr>
                <a:defRPr/>
              </a:pPr>
              <a:t>‹#›</a:t>
            </a:fld>
            <a:endParaRPr lang="en-US" altLang="en-US"/>
          </a:p>
        </p:txBody>
      </p:sp>
    </p:spTree>
    <p:extLst>
      <p:ext uri="{BB962C8B-B14F-4D97-AF65-F5344CB8AC3E}">
        <p14:creationId xmlns:p14="http://schemas.microsoft.com/office/powerpoint/2010/main" val="78653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E3570E7C-B8B4-46B2-AAE7-65A0ABA6A443}"/>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a:extLst>
              <a:ext uri="{FF2B5EF4-FFF2-40B4-BE49-F238E27FC236}">
                <a16:creationId xmlns:a16="http://schemas.microsoft.com/office/drawing/2014/main" id="{41BC8D25-5864-49AF-AEAD-255CF1F93687}"/>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4727B9FE-D631-4E12-A034-1A79599B5934}"/>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F25286F7-74C0-497C-ADAC-2EA3BFA4E433}"/>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569C5B0A-E86F-464F-99BE-B49322548AB5}"/>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1856B51B-4BC9-4336-B437-5CB73D46D380}"/>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a:extLst>
                <a:ext uri="{FF2B5EF4-FFF2-40B4-BE49-F238E27FC236}">
                  <a16:creationId xmlns:a16="http://schemas.microsoft.com/office/drawing/2014/main" id="{27A3FE90-D459-4CD9-8AB7-C662D3ECC375}"/>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id="{A32B4AED-08A9-4CB7-839D-EE2D7DC63561}"/>
              </a:ext>
            </a:extLst>
          </p:cNvPr>
          <p:cNvSpPr>
            <a:spLocks noGrp="1"/>
          </p:cNvSpPr>
          <p:nvPr>
            <p:ph type="dt" sz="half" idx="10"/>
          </p:nvPr>
        </p:nvSpPr>
        <p:spPr/>
        <p:txBody>
          <a:bodyPr/>
          <a:lstStyle>
            <a:lvl1pPr>
              <a:defRPr/>
            </a:lvl1pPr>
          </a:lstStyle>
          <a:p>
            <a:pPr>
              <a:defRPr/>
            </a:pPr>
            <a:endParaRPr lang="en-US"/>
          </a:p>
        </p:txBody>
      </p:sp>
      <p:sp>
        <p:nvSpPr>
          <p:cNvPr id="13" name="Footer Placeholder 5">
            <a:extLst>
              <a:ext uri="{FF2B5EF4-FFF2-40B4-BE49-F238E27FC236}">
                <a16:creationId xmlns:a16="http://schemas.microsoft.com/office/drawing/2014/main" id="{E4E2757B-4BFD-45B9-BEF6-EAA31E44F76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D16A96FA-BE50-43F5-85F5-B7C72129CCE6}"/>
              </a:ext>
            </a:extLst>
          </p:cNvPr>
          <p:cNvSpPr>
            <a:spLocks noGrp="1"/>
          </p:cNvSpPr>
          <p:nvPr>
            <p:ph type="sldNum" sz="quarter" idx="12"/>
          </p:nvPr>
        </p:nvSpPr>
        <p:spPr/>
        <p:txBody>
          <a:bodyPr/>
          <a:lstStyle>
            <a:lvl1pPr>
              <a:defRPr smtClean="0"/>
            </a:lvl1pPr>
          </a:lstStyle>
          <a:p>
            <a:pPr>
              <a:defRPr/>
            </a:pPr>
            <a:fld id="{304F29FC-D375-4F6A-8C79-ED43D7BC935B}" type="slidenum">
              <a:rPr lang="en-US" altLang="en-US"/>
              <a:pPr>
                <a:defRPr/>
              </a:pPr>
              <a:t>‹#›</a:t>
            </a:fld>
            <a:endParaRPr lang="en-US" altLang="en-US"/>
          </a:p>
        </p:txBody>
      </p:sp>
    </p:spTree>
    <p:extLst>
      <p:ext uri="{BB962C8B-B14F-4D97-AF65-F5344CB8AC3E}">
        <p14:creationId xmlns:p14="http://schemas.microsoft.com/office/powerpoint/2010/main" val="334698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655FF3C9-CAE7-418B-99A3-BEC4817EF341}"/>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a:extLst>
              <a:ext uri="{FF2B5EF4-FFF2-40B4-BE49-F238E27FC236}">
                <a16:creationId xmlns:a16="http://schemas.microsoft.com/office/drawing/2014/main" id="{86A53075-3106-4A79-83C2-D21BC4312008}"/>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670FBE65-8A2E-4A83-B184-A98606595494}"/>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534B8934-8227-437F-A725-3A822CE62A0D}"/>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322E4D8D-6791-4798-AA23-FE92426B86B6}"/>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16CE712F-1A4B-4D2A-A2FE-9688798B5F79}"/>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id="{F6171935-1F82-4DEB-846B-2F9778823506}"/>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id="{C05E5DBD-3CE8-4E18-9C27-9361FEB76A03}"/>
              </a:ext>
            </a:extLst>
          </p:cNvPr>
          <p:cNvSpPr>
            <a:spLocks noGrp="1"/>
          </p:cNvSpPr>
          <p:nvPr>
            <p:ph type="dt" sz="half" idx="10"/>
          </p:nvPr>
        </p:nvSpPr>
        <p:spPr/>
        <p:txBody>
          <a:bodyPr/>
          <a:lstStyle>
            <a:lvl1pPr>
              <a:defRPr/>
            </a:lvl1pPr>
          </a:lstStyle>
          <a:p>
            <a:pPr>
              <a:defRPr/>
            </a:pPr>
            <a:endParaRPr lang="en-US"/>
          </a:p>
        </p:txBody>
      </p:sp>
      <p:sp>
        <p:nvSpPr>
          <p:cNvPr id="13" name="Footer Placeholder 5">
            <a:extLst>
              <a:ext uri="{FF2B5EF4-FFF2-40B4-BE49-F238E27FC236}">
                <a16:creationId xmlns:a16="http://schemas.microsoft.com/office/drawing/2014/main" id="{EC7FCC2B-1561-4F5D-BA93-FF7F16818729}"/>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D1D08536-BFE0-422A-B043-83E08CF7F38E}"/>
              </a:ext>
            </a:extLst>
          </p:cNvPr>
          <p:cNvSpPr>
            <a:spLocks noGrp="1"/>
          </p:cNvSpPr>
          <p:nvPr>
            <p:ph type="sldNum" sz="quarter" idx="12"/>
          </p:nvPr>
        </p:nvSpPr>
        <p:spPr/>
        <p:txBody>
          <a:bodyPr/>
          <a:lstStyle>
            <a:lvl1pPr>
              <a:defRPr smtClean="0"/>
            </a:lvl1pPr>
          </a:lstStyle>
          <a:p>
            <a:pPr>
              <a:defRPr/>
            </a:pPr>
            <a:fld id="{5394C9FA-6DF9-4355-BC8E-635F298B8CCE}" type="slidenum">
              <a:rPr lang="en-US" altLang="en-US"/>
              <a:pPr>
                <a:defRPr/>
              </a:pPr>
              <a:t>‹#›</a:t>
            </a:fld>
            <a:endParaRPr lang="en-US" altLang="en-US"/>
          </a:p>
        </p:txBody>
      </p:sp>
    </p:spTree>
    <p:extLst>
      <p:ext uri="{BB962C8B-B14F-4D97-AF65-F5344CB8AC3E}">
        <p14:creationId xmlns:p14="http://schemas.microsoft.com/office/powerpoint/2010/main" val="223369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BC1EE124-E15C-4D4F-8C93-99A8D1D840FD}"/>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a:extLst>
              <a:ext uri="{FF2B5EF4-FFF2-40B4-BE49-F238E27FC236}">
                <a16:creationId xmlns:a16="http://schemas.microsoft.com/office/drawing/2014/main" id="{E8991745-202D-405E-93A0-EC8AD50BA4E6}"/>
              </a:ext>
            </a:extLst>
          </p:cNvPr>
          <p:cNvGrpSpPr>
            <a:grpSpLocks noChangeAspect="1"/>
          </p:cNvGrpSpPr>
          <p:nvPr/>
        </p:nvGrpSpPr>
        <p:grpSpPr bwMode="auto">
          <a:xfrm>
            <a:off x="211138" y="1679575"/>
            <a:ext cx="8723312" cy="1330325"/>
            <a:chOff x="-3905251" y="4294188"/>
            <a:chExt cx="13027839" cy="1892300"/>
          </a:xfrm>
        </p:grpSpPr>
        <p:sp>
          <p:nvSpPr>
            <p:cNvPr id="1033" name="Freeform 14">
              <a:extLst>
                <a:ext uri="{FF2B5EF4-FFF2-40B4-BE49-F238E27FC236}">
                  <a16:creationId xmlns:a16="http://schemas.microsoft.com/office/drawing/2014/main" id="{3318AE66-EA74-4261-8D9B-2BC151C2F25A}"/>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a:extLst>
                <a:ext uri="{FF2B5EF4-FFF2-40B4-BE49-F238E27FC236}">
                  <a16:creationId xmlns:a16="http://schemas.microsoft.com/office/drawing/2014/main" id="{8A756813-093D-44A8-828A-0A6451077433}"/>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a:extLst>
                <a:ext uri="{FF2B5EF4-FFF2-40B4-BE49-F238E27FC236}">
                  <a16:creationId xmlns:a16="http://schemas.microsoft.com/office/drawing/2014/main" id="{BB557CD7-4C60-42A1-9809-D10647F3B254}"/>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a:extLst>
                <a:ext uri="{FF2B5EF4-FFF2-40B4-BE49-F238E27FC236}">
                  <a16:creationId xmlns:a16="http://schemas.microsoft.com/office/drawing/2014/main" id="{25F94B98-AD11-4340-AC8F-BEB01B4747F0}"/>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a:extLst>
                <a:ext uri="{FF2B5EF4-FFF2-40B4-BE49-F238E27FC236}">
                  <a16:creationId xmlns:a16="http://schemas.microsoft.com/office/drawing/2014/main" id="{D5C7625D-8786-4B16-8DDC-70410CDE9939}"/>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Placeholder 1">
            <a:extLst>
              <a:ext uri="{FF2B5EF4-FFF2-40B4-BE49-F238E27FC236}">
                <a16:creationId xmlns:a16="http://schemas.microsoft.com/office/drawing/2014/main" id="{15750CD4-FC00-48A9-87E2-0E7EB5B32D2B}"/>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AAA166D2-AD6F-4A40-BABE-E84CD1529537}"/>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p>
        </p:txBody>
      </p:sp>
      <p:sp>
        <p:nvSpPr>
          <p:cNvPr id="5" name="Footer Placeholder 4">
            <a:extLst>
              <a:ext uri="{FF2B5EF4-FFF2-40B4-BE49-F238E27FC236}">
                <a16:creationId xmlns:a16="http://schemas.microsoft.com/office/drawing/2014/main" id="{04DBDD6C-4C04-4CB9-B2B7-EBD1D2574257}"/>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a:extLst>
              <a:ext uri="{FF2B5EF4-FFF2-40B4-BE49-F238E27FC236}">
                <a16:creationId xmlns:a16="http://schemas.microsoft.com/office/drawing/2014/main" id="{9A8736C9-A218-4E20-8A7E-0EE3F1F811D8}"/>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smtClean="0">
                <a:solidFill>
                  <a:schemeClr val="tx2"/>
                </a:solidFill>
              </a:defRPr>
            </a:lvl1pPr>
          </a:lstStyle>
          <a:p>
            <a:pPr>
              <a:defRPr/>
            </a:pPr>
            <a:fld id="{2934332D-97A8-4956-B349-179504549DA2}" type="slidenum">
              <a:rPr lang="en-US" altLang="en-US"/>
              <a:pPr>
                <a:defRPr/>
              </a:pPr>
              <a:t>‹#›</a:t>
            </a:fld>
            <a:endParaRPr lang="en-US" altLang="en-US"/>
          </a:p>
        </p:txBody>
      </p:sp>
      <p:sp>
        <p:nvSpPr>
          <p:cNvPr id="3" name="Text Placeholder 2">
            <a:extLst>
              <a:ext uri="{FF2B5EF4-FFF2-40B4-BE49-F238E27FC236}">
                <a16:creationId xmlns:a16="http://schemas.microsoft.com/office/drawing/2014/main" id="{A3BCD433-F253-418C-850E-A5B75DAF86AE}"/>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351" r:id="rId1"/>
    <p:sldLayoutId id="2147484346" r:id="rId2"/>
    <p:sldLayoutId id="2147484352" r:id="rId3"/>
    <p:sldLayoutId id="2147484347" r:id="rId4"/>
    <p:sldLayoutId id="2147484348" r:id="rId5"/>
    <p:sldLayoutId id="2147484349" r:id="rId6"/>
    <p:sldLayoutId id="2147484353" r:id="rId7"/>
    <p:sldLayoutId id="2147484354" r:id="rId8"/>
    <p:sldLayoutId id="2147484355" r:id="rId9"/>
    <p:sldLayoutId id="2147484350" r:id="rId10"/>
    <p:sldLayoutId id="214748435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4" presetClass="entr" presetSubtype="1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net-aware.org.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054A22CC-9D7C-4C74-9B08-61A5B30C1933}"/>
              </a:ext>
            </a:extLst>
          </p:cNvPr>
          <p:cNvSpPr>
            <a:spLocks noGrp="1"/>
          </p:cNvSpPr>
          <p:nvPr>
            <p:ph idx="1"/>
          </p:nvPr>
        </p:nvSpPr>
        <p:spPr/>
        <p:txBody>
          <a:bodyPr/>
          <a:lstStyle/>
          <a:p>
            <a:pPr marL="0" indent="0" algn="ctr">
              <a:buFont typeface="Symbol" panose="05050102010706020507" pitchFamily="18" charset="2"/>
              <a:buNone/>
              <a:defRPr/>
            </a:pPr>
            <a:r>
              <a:rPr lang="en-US" altLang="en-US" sz="4400" dirty="0">
                <a:solidFill>
                  <a:schemeClr val="accent1">
                    <a:lumMod val="75000"/>
                  </a:schemeClr>
                </a:solidFill>
              </a:rPr>
              <a:t>Welcome to our school!</a:t>
            </a:r>
          </a:p>
        </p:txBody>
      </p:sp>
      <p:sp>
        <p:nvSpPr>
          <p:cNvPr id="10243" name="Title 2">
            <a:extLst>
              <a:ext uri="{FF2B5EF4-FFF2-40B4-BE49-F238E27FC236}">
                <a16:creationId xmlns:a16="http://schemas.microsoft.com/office/drawing/2014/main" id="{938FDEDB-9B6E-4119-B6C0-2639F65C7E5B}"/>
              </a:ext>
            </a:extLst>
          </p:cNvPr>
          <p:cNvSpPr>
            <a:spLocks noGrp="1"/>
          </p:cNvSpPr>
          <p:nvPr>
            <p:ph type="title"/>
          </p:nvPr>
        </p:nvSpPr>
        <p:spPr/>
        <p:txBody>
          <a:bodyPr/>
          <a:lstStyle/>
          <a:p>
            <a:pPr algn="l"/>
            <a:r>
              <a:rPr lang="en-US" altLang="en-US" i="1" dirty="0">
                <a:solidFill>
                  <a:srgbClr val="FFFF00"/>
                </a:solidFill>
                <a:latin typeface="Calibri Light" panose="020F0302020204030204" pitchFamily="34" charset="0"/>
                <a:ea typeface="Calibri Light" panose="020F0302020204030204" pitchFamily="34" charset="0"/>
                <a:cs typeface="Calibri Light" panose="020F0302020204030204" pitchFamily="34" charset="0"/>
              </a:rPr>
              <a:t>Lunsford Primary School</a:t>
            </a:r>
            <a:endParaRPr lang="en-US" altLang="en-US" i="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44" name="Picture 9" descr="\\Lunsford-Dc01\headteacher$\Pictures\Logo.png">
            <a:extLst>
              <a:ext uri="{FF2B5EF4-FFF2-40B4-BE49-F238E27FC236}">
                <a16:creationId xmlns:a16="http://schemas.microsoft.com/office/drawing/2014/main" id="{F7A5106F-4A01-4E47-AAC7-AA92D2872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88913"/>
            <a:ext cx="18002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a:extLst>
              <a:ext uri="{FF2B5EF4-FFF2-40B4-BE49-F238E27FC236}">
                <a16:creationId xmlns:a16="http://schemas.microsoft.com/office/drawing/2014/main" id="{0F895FD4-DEDB-4695-9C19-E2ADA4F13A83}"/>
              </a:ext>
            </a:extLst>
          </p:cNvPr>
          <p:cNvPicPr>
            <a:picLocks noChangeAspect="1"/>
          </p:cNvPicPr>
          <p:nvPr/>
        </p:nvPicPr>
        <p:blipFill>
          <a:blip r:embed="rId3">
            <a:extLst>
              <a:ext uri="{28A0092B-C50C-407E-A947-70E740481C1C}">
                <a14:useLocalDpi xmlns:a14="http://schemas.microsoft.com/office/drawing/2010/main" val="0"/>
              </a:ext>
            </a:extLst>
          </a:blip>
          <a:srcRect l="1045" t="18109" r="1492" b="14825"/>
          <a:stretch>
            <a:fillRect/>
          </a:stretch>
        </p:blipFill>
        <p:spPr bwMode="auto">
          <a:xfrm>
            <a:off x="911756" y="2730986"/>
            <a:ext cx="737711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C96F6513-9C9F-43AD-AA7C-1C470F8546A4}"/>
              </a:ext>
            </a:extLst>
          </p:cNvPr>
          <p:cNvSpPr>
            <a:spLocks noGrp="1" noChangeArrowheads="1"/>
          </p:cNvSpPr>
          <p:nvPr>
            <p:ph idx="1"/>
          </p:nvPr>
        </p:nvSpPr>
        <p:spPr>
          <a:xfrm>
            <a:off x="323850" y="2565400"/>
            <a:ext cx="8496300" cy="3560763"/>
          </a:xfrm>
        </p:spPr>
        <p:txBody>
          <a:bodyPr/>
          <a:lstStyle/>
          <a:p>
            <a:pPr eaLnBrk="1" hangingPunct="1">
              <a:lnSpc>
                <a:spcPct val="90000"/>
              </a:lnSpc>
              <a:defRPr/>
            </a:pPr>
            <a:r>
              <a:rPr lang="en-US" altLang="en-US" dirty="0">
                <a:latin typeface="Calibri Light" panose="020F0302020204030204" pitchFamily="34" charset="0"/>
                <a:cs typeface="Calibri Light" panose="020F0302020204030204" pitchFamily="34" charset="0"/>
              </a:rPr>
              <a:t>A  key factor in a child’s success at school is regular and punctual attendance. </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We will reward good attendance</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We will be robust in chasing up poor attendance and children who are persistently late</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Term-time holidays will not be authorised unless there</a:t>
            </a:r>
          </a:p>
          <a:p>
            <a:pPr marL="0" indent="0" eaLnBrk="1" hangingPunct="1">
              <a:lnSpc>
                <a:spcPct val="90000"/>
              </a:lnSpc>
              <a:buNone/>
              <a:defRPr/>
            </a:pPr>
            <a:r>
              <a:rPr lang="en-GB" altLang="en-US" dirty="0">
                <a:latin typeface="Calibri Light" panose="020F0302020204030204" pitchFamily="34" charset="0"/>
                <a:cs typeface="Calibri Light" panose="020F0302020204030204" pitchFamily="34" charset="0"/>
              </a:rPr>
              <a:t> are exceptional circumstances </a:t>
            </a:r>
            <a:endParaRPr lang="en-US" altLang="en-US" dirty="0">
              <a:latin typeface="Calibri Light" panose="020F0302020204030204" pitchFamily="34" charset="0"/>
              <a:cs typeface="Calibri Light" panose="020F0302020204030204" pitchFamily="34" charset="0"/>
            </a:endParaRPr>
          </a:p>
          <a:p>
            <a:pPr eaLnBrk="1" hangingPunct="1">
              <a:lnSpc>
                <a:spcPct val="90000"/>
              </a:lnSpc>
              <a:defRPr/>
            </a:pPr>
            <a:endParaRPr lang="en-US" altLang="en-US" dirty="0"/>
          </a:p>
        </p:txBody>
      </p:sp>
      <p:sp>
        <p:nvSpPr>
          <p:cNvPr id="39939" name="Rectangle 2">
            <a:extLst>
              <a:ext uri="{FF2B5EF4-FFF2-40B4-BE49-F238E27FC236}">
                <a16:creationId xmlns:a16="http://schemas.microsoft.com/office/drawing/2014/main" id="{21FEC3EA-A505-4802-99D4-2B78DABFD2A6}"/>
              </a:ext>
            </a:extLst>
          </p:cNvPr>
          <p:cNvSpPr>
            <a:spLocks noGrp="1"/>
          </p:cNvSpPr>
          <p:nvPr>
            <p:ph type="title"/>
          </p:nvPr>
        </p:nvSpPr>
        <p:spPr>
          <a:xfrm>
            <a:off x="611188" y="620713"/>
            <a:ext cx="6870700" cy="828675"/>
          </a:xfrm>
        </p:spPr>
        <p:txBody>
          <a:bodyPr/>
          <a:lstStyle/>
          <a:p>
            <a:pPr eaLnBrk="1" hangingPunct="1"/>
            <a:r>
              <a:rPr lang="en-US" altLang="en-US" i="1">
                <a:solidFill>
                  <a:srgbClr val="FFFF00"/>
                </a:solidFill>
                <a:latin typeface="Calibri Light" panose="020F0302020204030204" pitchFamily="34" charset="0"/>
                <a:cs typeface="Calibri Light" panose="020F0302020204030204" pitchFamily="34" charset="0"/>
              </a:rPr>
              <a:t>Attendance</a:t>
            </a:r>
          </a:p>
        </p:txBody>
      </p:sp>
      <p:pic>
        <p:nvPicPr>
          <p:cNvPr id="39940" name="Picture 6">
            <a:extLst>
              <a:ext uri="{FF2B5EF4-FFF2-40B4-BE49-F238E27FC236}">
                <a16:creationId xmlns:a16="http://schemas.microsoft.com/office/drawing/2014/main" id="{AA1697E2-4336-4C49-AB32-CA65BB191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538" y="476250"/>
            <a:ext cx="121761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2">
            <a:extLst>
              <a:ext uri="{FF2B5EF4-FFF2-40B4-BE49-F238E27FC236}">
                <a16:creationId xmlns:a16="http://schemas.microsoft.com/office/drawing/2014/main" id="{E2A18837-2F2B-430A-AC49-B888BD597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5005084"/>
            <a:ext cx="1654721" cy="144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E85CEA55-6BC1-421F-838B-4A105C52A109}"/>
              </a:ext>
            </a:extLst>
          </p:cNvPr>
          <p:cNvSpPr>
            <a:spLocks noGrp="1"/>
          </p:cNvSpPr>
          <p:nvPr>
            <p:ph idx="1"/>
          </p:nvPr>
        </p:nvSpPr>
        <p:spPr>
          <a:xfrm>
            <a:off x="488950" y="2420938"/>
            <a:ext cx="7696200" cy="3657600"/>
          </a:xfrm>
        </p:spPr>
        <p:txBody>
          <a:bodyPr/>
          <a:lstStyle/>
          <a:p>
            <a:pPr eaLnBrk="1" hangingPunct="1">
              <a:defRPr/>
            </a:pPr>
            <a:r>
              <a:rPr lang="en-GB" altLang="en-US" sz="1800" dirty="0">
                <a:latin typeface="Calibri Light" panose="020F0302020204030204" pitchFamily="34" charset="0"/>
                <a:cs typeface="Calibri Light" panose="020F0302020204030204" pitchFamily="34" charset="0"/>
              </a:rPr>
              <a:t>The expectation is that all children will wear the correct school uniform. This includes smart, black shoes. </a:t>
            </a:r>
          </a:p>
          <a:p>
            <a:pPr eaLnBrk="1" hangingPunct="1">
              <a:defRPr/>
            </a:pPr>
            <a:r>
              <a:rPr lang="en-GB" altLang="en-US" sz="1800" dirty="0">
                <a:latin typeface="Calibri Light" panose="020F0302020204030204" pitchFamily="34" charset="0"/>
                <a:cs typeface="Calibri Light" panose="020F0302020204030204" pitchFamily="34" charset="0"/>
              </a:rPr>
              <a:t>No such thing as inappropriate weather – only inappropriate clothing!</a:t>
            </a:r>
          </a:p>
          <a:p>
            <a:pPr eaLnBrk="1" hangingPunct="1"/>
            <a:r>
              <a:rPr lang="en-GB" altLang="en-US" sz="1800" dirty="0">
                <a:latin typeface="Calibri Light" panose="020F0302020204030204" pitchFamily="34" charset="0"/>
                <a:cs typeface="Calibri Light" panose="020F0302020204030204" pitchFamily="34" charset="0"/>
              </a:rPr>
              <a:t>Sweatshirt, Polo Shirt, Black/grey trousers/skirt, summer dresses – red and white</a:t>
            </a:r>
          </a:p>
          <a:p>
            <a:pPr eaLnBrk="1" hangingPunct="1"/>
            <a:r>
              <a:rPr lang="en-GB" altLang="en-US" sz="1800" dirty="0">
                <a:latin typeface="Calibri Light" panose="020F0302020204030204" pitchFamily="34" charset="0"/>
                <a:cs typeface="Calibri Light" panose="020F0302020204030204" pitchFamily="34" charset="0"/>
              </a:rPr>
              <a:t>PE Kit in to be worn on PE days</a:t>
            </a:r>
          </a:p>
          <a:p>
            <a:pPr eaLnBrk="1" hangingPunct="1"/>
            <a:r>
              <a:rPr lang="en-GB" altLang="en-US" sz="1800" dirty="0">
                <a:latin typeface="Calibri Light" panose="020F0302020204030204" pitchFamily="34" charset="0"/>
                <a:cs typeface="Calibri Light" panose="020F0302020204030204" pitchFamily="34" charset="0"/>
              </a:rPr>
              <a:t>Labelled please</a:t>
            </a:r>
          </a:p>
          <a:p>
            <a:pPr eaLnBrk="1" hangingPunct="1"/>
            <a:r>
              <a:rPr lang="en-GB" altLang="en-US" sz="1800" dirty="0">
                <a:latin typeface="Calibri Light" panose="020F0302020204030204" pitchFamily="34" charset="0"/>
                <a:cs typeface="Calibri Light" panose="020F0302020204030204" pitchFamily="34" charset="0"/>
              </a:rPr>
              <a:t>Order from Brigade online. </a:t>
            </a:r>
          </a:p>
          <a:p>
            <a:pPr eaLnBrk="1" hangingPunct="1"/>
            <a:r>
              <a:rPr lang="en-GB" altLang="en-US" sz="1800" dirty="0">
                <a:latin typeface="Calibri Light" panose="020F0302020204030204" pitchFamily="34" charset="0"/>
                <a:cs typeface="Calibri Light" panose="020F0302020204030204" pitchFamily="34" charset="0"/>
              </a:rPr>
              <a:t>We want to foster and develop  a real pride in our school from the very beginning </a:t>
            </a:r>
          </a:p>
          <a:p>
            <a:pPr eaLnBrk="1" hangingPunct="1">
              <a:defRPr/>
            </a:pPr>
            <a:endParaRPr lang="en-GB" altLang="en-US" dirty="0">
              <a:latin typeface="Calibri Light" panose="020F0302020204030204" pitchFamily="34" charset="0"/>
              <a:cs typeface="Calibri Light" panose="020F0302020204030204" pitchFamily="34" charset="0"/>
            </a:endParaRPr>
          </a:p>
        </p:txBody>
      </p:sp>
      <p:sp>
        <p:nvSpPr>
          <p:cNvPr id="51202" name="Rectangle 2">
            <a:extLst>
              <a:ext uri="{FF2B5EF4-FFF2-40B4-BE49-F238E27FC236}">
                <a16:creationId xmlns:a16="http://schemas.microsoft.com/office/drawing/2014/main" id="{97CC40D0-8389-49B1-9525-6411DEBFC720}"/>
              </a:ext>
            </a:extLst>
          </p:cNvPr>
          <p:cNvSpPr>
            <a:spLocks noGrp="1"/>
          </p:cNvSpPr>
          <p:nvPr>
            <p:ph type="title"/>
          </p:nvPr>
        </p:nvSpPr>
        <p:spPr>
          <a:xfrm>
            <a:off x="1476375" y="692150"/>
            <a:ext cx="5018088" cy="863600"/>
          </a:xfrm>
        </p:spPr>
        <p:txBody>
          <a:bodyPr/>
          <a:lstStyle/>
          <a:p>
            <a:pPr eaLnBrk="1" hangingPunct="1"/>
            <a:r>
              <a:rPr lang="en-GB" altLang="en-US" sz="4000">
                <a:solidFill>
                  <a:srgbClr val="FFFF00"/>
                </a:solidFill>
                <a:latin typeface="Calibri Light" panose="020F0302020204030204" pitchFamily="34" charset="0"/>
                <a:cs typeface="Calibri Light" panose="020F0302020204030204" pitchFamily="34" charset="0"/>
              </a:rPr>
              <a:t>Uniform</a:t>
            </a:r>
          </a:p>
        </p:txBody>
      </p:sp>
      <p:pic>
        <p:nvPicPr>
          <p:cNvPr id="48132" name="Picture 6">
            <a:extLst>
              <a:ext uri="{FF2B5EF4-FFF2-40B4-BE49-F238E27FC236}">
                <a16:creationId xmlns:a16="http://schemas.microsoft.com/office/drawing/2014/main" id="{E9E88965-B797-4A63-A368-602029017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6700"/>
            <a:ext cx="151765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randombar(horizontal)">
                                      <p:cBhvr>
                                        <p:cTn id="7" dur="600">
                                          <p:stCondLst>
                                            <p:cond delay="0"/>
                                          </p:stCondLst>
                                        </p:cTn>
                                        <p:tgtEl>
                                          <p:spTgt spid="5120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51203">
                                            <p:txEl>
                                              <p:pRg st="0" end="0"/>
                                            </p:txEl>
                                          </p:spTgt>
                                        </p:tgtEl>
                                        <p:attrNameLst>
                                          <p:attrName>style.visibility</p:attrName>
                                        </p:attrNameLst>
                                      </p:cBhvr>
                                      <p:to>
                                        <p:strVal val="visible"/>
                                      </p:to>
                                    </p:set>
                                    <p:animEffect transition="in" filter="randombar(horizontal)">
                                      <p:cBhvr>
                                        <p:cTn id="11" dur="500"/>
                                        <p:tgtEl>
                                          <p:spTgt spid="51203">
                                            <p:txEl>
                                              <p:pRg st="0" end="0"/>
                                            </p:txEl>
                                          </p:spTgt>
                                        </p:tgtEl>
                                      </p:cBhvr>
                                    </p:animEffect>
                                  </p:childTnLst>
                                </p:cTn>
                              </p:par>
                            </p:childTnLst>
                          </p:cTn>
                        </p:par>
                        <p:par>
                          <p:cTn id="12" fill="hold" nodeType="afterGroup">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51203">
                                            <p:txEl>
                                              <p:pRg st="1" end="1"/>
                                            </p:txEl>
                                          </p:spTgt>
                                        </p:tgtEl>
                                        <p:attrNameLst>
                                          <p:attrName>style.visibility</p:attrName>
                                        </p:attrNameLst>
                                      </p:cBhvr>
                                      <p:to>
                                        <p:strVal val="visible"/>
                                      </p:to>
                                    </p:set>
                                    <p:animEffect transition="in" filter="randombar(horizontal)">
                                      <p:cBhvr>
                                        <p:cTn id="15" dur="500"/>
                                        <p:tgtEl>
                                          <p:spTgt spid="512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1203">
                                            <p:txEl>
                                              <p:pRg st="2" end="2"/>
                                            </p:txEl>
                                          </p:spTgt>
                                        </p:tgtEl>
                                        <p:attrNameLst>
                                          <p:attrName>style.visibility</p:attrName>
                                        </p:attrNameLst>
                                      </p:cBhvr>
                                      <p:to>
                                        <p:strVal val="visible"/>
                                      </p:to>
                                    </p:set>
                                    <p:animEffect transition="in" filter="randombar(horizontal)">
                                      <p:cBhvr>
                                        <p:cTn id="20" dur="500"/>
                                        <p:tgtEl>
                                          <p:spTgt spid="512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Effect transition="in" filter="randombar(horizontal)">
                                      <p:cBhvr>
                                        <p:cTn id="25" dur="500"/>
                                        <p:tgtEl>
                                          <p:spTgt spid="5120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1203">
                                            <p:txEl>
                                              <p:pRg st="4" end="4"/>
                                            </p:txEl>
                                          </p:spTgt>
                                        </p:tgtEl>
                                        <p:attrNameLst>
                                          <p:attrName>style.visibility</p:attrName>
                                        </p:attrNameLst>
                                      </p:cBhvr>
                                      <p:to>
                                        <p:strVal val="visible"/>
                                      </p:to>
                                    </p:set>
                                    <p:animEffect transition="in" filter="randombar(horizontal)">
                                      <p:cBhvr>
                                        <p:cTn id="30" dur="500"/>
                                        <p:tgtEl>
                                          <p:spTgt spid="5120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1203">
                                            <p:txEl>
                                              <p:pRg st="5" end="5"/>
                                            </p:txEl>
                                          </p:spTgt>
                                        </p:tgtEl>
                                        <p:attrNameLst>
                                          <p:attrName>style.visibility</p:attrName>
                                        </p:attrNameLst>
                                      </p:cBhvr>
                                      <p:to>
                                        <p:strVal val="visible"/>
                                      </p:to>
                                    </p:set>
                                    <p:animEffect transition="in" filter="randombar(horizontal)">
                                      <p:cBhvr>
                                        <p:cTn id="35" dur="500"/>
                                        <p:tgtEl>
                                          <p:spTgt spid="5120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51203">
                                            <p:txEl>
                                              <p:pRg st="6" end="6"/>
                                            </p:txEl>
                                          </p:spTgt>
                                        </p:tgtEl>
                                        <p:attrNameLst>
                                          <p:attrName>style.visibility</p:attrName>
                                        </p:attrNameLst>
                                      </p:cBhvr>
                                      <p:to>
                                        <p:strVal val="visible"/>
                                      </p:to>
                                    </p:set>
                                    <p:animEffect transition="in" filter="randombar(horizontal)">
                                      <p:cBhvr>
                                        <p:cTn id="40" dur="5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512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4A47EF-F6F3-4B87-BD0F-47C55DC2F1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964"/>
            <a:ext cx="8928281" cy="6311898"/>
          </a:xfrm>
        </p:spPr>
      </p:pic>
      <p:sp>
        <p:nvSpPr>
          <p:cNvPr id="3" name="Title 2">
            <a:extLst>
              <a:ext uri="{FF2B5EF4-FFF2-40B4-BE49-F238E27FC236}">
                <a16:creationId xmlns:a16="http://schemas.microsoft.com/office/drawing/2014/main" id="{4135AE89-217C-4FEB-967F-9114A863C6E7}"/>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11506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a:extLst>
              <a:ext uri="{FF2B5EF4-FFF2-40B4-BE49-F238E27FC236}">
                <a16:creationId xmlns:a16="http://schemas.microsoft.com/office/drawing/2014/main" id="{F335BC75-375C-47B0-9044-0F531EE0FA88}"/>
              </a:ext>
            </a:extLst>
          </p:cNvPr>
          <p:cNvSpPr>
            <a:spLocks noGrp="1"/>
          </p:cNvSpPr>
          <p:nvPr>
            <p:ph idx="1"/>
          </p:nvPr>
        </p:nvSpPr>
        <p:spPr>
          <a:xfrm>
            <a:off x="755576" y="3068960"/>
            <a:ext cx="7408862" cy="3188218"/>
          </a:xfrm>
        </p:spPr>
        <p:txBody>
          <a:bodyPr/>
          <a:lstStyle/>
          <a:p>
            <a:pPr marL="0" indent="0" algn="ctr">
              <a:buNone/>
              <a:defRPr/>
            </a:pPr>
            <a:r>
              <a:rPr lang="en-US" altLang="en-US" dirty="0"/>
              <a:t>We really want to work together with you as parents, to ensure all the children have the best year possible.</a:t>
            </a:r>
          </a:p>
          <a:p>
            <a:pPr marL="0" indent="0" algn="ctr">
              <a:buNone/>
              <a:defRPr/>
            </a:pPr>
            <a:endParaRPr lang="en-US" altLang="en-US" dirty="0"/>
          </a:p>
          <a:p>
            <a:pPr marL="0" indent="0" algn="ctr">
              <a:buNone/>
              <a:defRPr/>
            </a:pPr>
            <a:endParaRPr lang="en-US" altLang="en-US" dirty="0"/>
          </a:p>
        </p:txBody>
      </p:sp>
      <p:sp>
        <p:nvSpPr>
          <p:cNvPr id="13315" name="Title 2">
            <a:extLst>
              <a:ext uri="{FF2B5EF4-FFF2-40B4-BE49-F238E27FC236}">
                <a16:creationId xmlns:a16="http://schemas.microsoft.com/office/drawing/2014/main" id="{E1763F3B-972F-41B4-96B9-653FFB28327D}"/>
              </a:ext>
            </a:extLst>
          </p:cNvPr>
          <p:cNvSpPr>
            <a:spLocks noGrp="1"/>
          </p:cNvSpPr>
          <p:nvPr>
            <p:ph type="title"/>
          </p:nvPr>
        </p:nvSpPr>
        <p:spPr/>
        <p:txBody>
          <a:bodyPr/>
          <a:lstStyle/>
          <a:p>
            <a:r>
              <a:rPr lang="en-US" altLang="en-US" dirty="0">
                <a:solidFill>
                  <a:srgbClr val="FFFF00"/>
                </a:solidFill>
              </a:rPr>
              <a:t>Welcome to Tiger Class!</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0C1338-8D77-4471-A1FA-90029666DF24}"/>
              </a:ext>
            </a:extLst>
          </p:cNvPr>
          <p:cNvSpPr>
            <a:spLocks noGrp="1"/>
          </p:cNvSpPr>
          <p:nvPr>
            <p:ph idx="1"/>
          </p:nvPr>
        </p:nvSpPr>
        <p:spPr>
          <a:xfrm>
            <a:off x="871538" y="1772817"/>
            <a:ext cx="7408862" cy="3960440"/>
          </a:xfrm>
        </p:spPr>
        <p:txBody>
          <a:bodyPr>
            <a:noAutofit/>
          </a:bodyPr>
          <a:lstStyle/>
          <a:p>
            <a:pPr>
              <a:defRPr/>
            </a:pPr>
            <a:r>
              <a:rPr lang="en-US" sz="2800" b="1" u="sng" dirty="0"/>
              <a:t>Autumn Term</a:t>
            </a:r>
            <a:r>
              <a:rPr lang="en-US" sz="2800" dirty="0"/>
              <a:t>: </a:t>
            </a:r>
          </a:p>
          <a:p>
            <a:pPr lvl="1">
              <a:defRPr/>
            </a:pPr>
            <a:r>
              <a:rPr lang="en-US" sz="2000" dirty="0"/>
              <a:t>Topics – Vikings &amp; Anglo-Saxons and </a:t>
            </a:r>
            <a:r>
              <a:rPr lang="en-US" sz="2000" dirty="0" err="1"/>
              <a:t>Marvellous</a:t>
            </a:r>
            <a:r>
              <a:rPr lang="en-US" sz="2000" dirty="0"/>
              <a:t> Maps</a:t>
            </a:r>
          </a:p>
          <a:p>
            <a:pPr lvl="1">
              <a:defRPr/>
            </a:pPr>
            <a:r>
              <a:rPr lang="en-US" sz="2000" dirty="0"/>
              <a:t>Science – Properties &amp; Changes in Materials and Earth &amp; Space</a:t>
            </a:r>
          </a:p>
          <a:p>
            <a:pPr>
              <a:defRPr/>
            </a:pPr>
            <a:r>
              <a:rPr lang="en-US" sz="2800" b="1" u="sng" dirty="0"/>
              <a:t>Spring Term</a:t>
            </a:r>
            <a:r>
              <a:rPr lang="en-US" sz="2800" dirty="0"/>
              <a:t>: </a:t>
            </a:r>
          </a:p>
          <a:p>
            <a:pPr lvl="1">
              <a:defRPr/>
            </a:pPr>
            <a:r>
              <a:rPr lang="en-US" sz="2000" dirty="0"/>
              <a:t>Topics – Modern Greece and Ancient Greeks</a:t>
            </a:r>
          </a:p>
          <a:p>
            <a:pPr lvl="1">
              <a:defRPr/>
            </a:pPr>
            <a:r>
              <a:rPr lang="en-US" sz="2000" dirty="0"/>
              <a:t>Science – Animals, including Humans and Forces</a:t>
            </a:r>
          </a:p>
          <a:p>
            <a:pPr>
              <a:defRPr/>
            </a:pPr>
            <a:r>
              <a:rPr lang="en-US" sz="2800" b="1" u="sng" dirty="0"/>
              <a:t>Summer Term</a:t>
            </a:r>
            <a:r>
              <a:rPr lang="en-US" sz="2800" dirty="0"/>
              <a:t>: </a:t>
            </a:r>
          </a:p>
          <a:p>
            <a:pPr lvl="1">
              <a:defRPr/>
            </a:pPr>
            <a:r>
              <a:rPr lang="en-US" sz="2000" dirty="0"/>
              <a:t>Topics – Titanic and Enough for Everyone</a:t>
            </a:r>
          </a:p>
          <a:p>
            <a:pPr lvl="1">
              <a:defRPr/>
            </a:pPr>
            <a:r>
              <a:rPr lang="en-US" sz="2000" dirty="0"/>
              <a:t>Science – Forces (2) and Living Things &amp; their Habitats</a:t>
            </a:r>
          </a:p>
        </p:txBody>
      </p:sp>
      <p:sp>
        <p:nvSpPr>
          <p:cNvPr id="15363" name="Title 2">
            <a:extLst>
              <a:ext uri="{FF2B5EF4-FFF2-40B4-BE49-F238E27FC236}">
                <a16:creationId xmlns:a16="http://schemas.microsoft.com/office/drawing/2014/main" id="{2CEEE4B0-F7F9-4942-8638-020531051884}"/>
              </a:ext>
            </a:extLst>
          </p:cNvPr>
          <p:cNvSpPr>
            <a:spLocks noGrp="1"/>
          </p:cNvSpPr>
          <p:nvPr>
            <p:ph type="title"/>
          </p:nvPr>
        </p:nvSpPr>
        <p:spPr/>
        <p:txBody>
          <a:bodyPr/>
          <a:lstStyle/>
          <a:p>
            <a:r>
              <a:rPr lang="en-US" altLang="en-US">
                <a:solidFill>
                  <a:srgbClr val="FFFF00"/>
                </a:solidFill>
              </a:rPr>
              <a:t>Our Topics </a:t>
            </a:r>
            <a:endParaRPr lang="en-US" altLang="en-US"/>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90F3AB8-AE7E-4960-B984-A025007624E8}"/>
              </a:ext>
            </a:extLst>
          </p:cNvPr>
          <p:cNvSpPr>
            <a:spLocks noGrp="1"/>
          </p:cNvSpPr>
          <p:nvPr>
            <p:ph type="title"/>
          </p:nvPr>
        </p:nvSpPr>
        <p:spPr/>
        <p:txBody>
          <a:bodyPr/>
          <a:lstStyle/>
          <a:p>
            <a:r>
              <a:rPr lang="en-US" altLang="en-US" dirty="0">
                <a:solidFill>
                  <a:srgbClr val="FFFF00"/>
                </a:solidFill>
              </a:rPr>
              <a:t>Phonics / Spellings</a:t>
            </a:r>
            <a:endParaRPr lang="en-GB" altLang="en-US" dirty="0"/>
          </a:p>
        </p:txBody>
      </p:sp>
      <p:sp>
        <p:nvSpPr>
          <p:cNvPr id="23555" name="Content Placeholder 1">
            <a:extLst>
              <a:ext uri="{FF2B5EF4-FFF2-40B4-BE49-F238E27FC236}">
                <a16:creationId xmlns:a16="http://schemas.microsoft.com/office/drawing/2014/main" id="{1F5643FF-ACBE-4260-91D2-807F22E6AE66}"/>
              </a:ext>
            </a:extLst>
          </p:cNvPr>
          <p:cNvSpPr txBox="1">
            <a:spLocks/>
          </p:cNvSpPr>
          <p:nvPr/>
        </p:nvSpPr>
        <p:spPr bwMode="auto">
          <a:xfrm>
            <a:off x="900113" y="2565400"/>
            <a:ext cx="7532687"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r>
              <a:rPr lang="en-US" altLang="en-US" dirty="0"/>
              <a:t>Spellings:</a:t>
            </a:r>
          </a:p>
          <a:p>
            <a:pPr lvl="1"/>
            <a:r>
              <a:rPr lang="en-US" altLang="en-US" dirty="0"/>
              <a:t>Spelling Shed lessons every week. Children can </a:t>
            </a:r>
            <a:r>
              <a:rPr lang="en-US" altLang="en-US" dirty="0" err="1"/>
              <a:t>acess</a:t>
            </a:r>
            <a:r>
              <a:rPr lang="en-US" altLang="en-US" dirty="0"/>
              <a:t> these words online at home.	</a:t>
            </a:r>
          </a:p>
          <a:p>
            <a:pPr lvl="1"/>
            <a:r>
              <a:rPr lang="en-US" altLang="en-US" dirty="0"/>
              <a:t>Occasionally, spellings will be part of the English homework (suffixes, root words etc.)</a:t>
            </a:r>
          </a:p>
          <a:p>
            <a:pPr lvl="1"/>
            <a:r>
              <a:rPr lang="en-US" altLang="en-US" dirty="0"/>
              <a:t>Revision of Year 3 / 4 statutory spellings </a:t>
            </a:r>
          </a:p>
          <a:p>
            <a:pPr lvl="1"/>
            <a:r>
              <a:rPr lang="en-US" altLang="en-US" dirty="0"/>
              <a:t>Learning of Year 5 / 6 statutory spellings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Number Bonds / Times Tables</a:t>
            </a:r>
          </a:p>
        </p:txBody>
      </p:sp>
      <p:sp>
        <p:nvSpPr>
          <p:cNvPr id="4" name="Content Placeholder 1">
            <a:extLst>
              <a:ext uri="{FF2B5EF4-FFF2-40B4-BE49-F238E27FC236}">
                <a16:creationId xmlns:a16="http://schemas.microsoft.com/office/drawing/2014/main" id="{1F5643FF-ACBE-4260-91D2-807F22E6AE66}"/>
              </a:ext>
            </a:extLst>
          </p:cNvPr>
          <p:cNvSpPr txBox="1">
            <a:spLocks/>
          </p:cNvSpPr>
          <p:nvPr/>
        </p:nvSpPr>
        <p:spPr bwMode="auto">
          <a:xfrm>
            <a:off x="900113" y="2565400"/>
            <a:ext cx="7532687"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r>
              <a:rPr lang="en-US" altLang="en-US" dirty="0"/>
              <a:t>We will continue to use TT </a:t>
            </a:r>
            <a:r>
              <a:rPr lang="en-US" altLang="en-US" dirty="0" err="1"/>
              <a:t>Rockstars</a:t>
            </a:r>
            <a:r>
              <a:rPr lang="en-US" altLang="en-US" dirty="0"/>
              <a:t> this year.</a:t>
            </a:r>
          </a:p>
          <a:p>
            <a:r>
              <a:rPr lang="en-US" altLang="en-US" dirty="0"/>
              <a:t>Please encourage your child to practice at home too, as times tables recall is so beneficial to all aspects of </a:t>
            </a:r>
            <a:r>
              <a:rPr lang="en-US" altLang="en-US" dirty="0" err="1"/>
              <a:t>maths</a:t>
            </a:r>
            <a:r>
              <a:rPr lang="en-US" altLang="en-US" dirty="0"/>
              <a:t>.</a:t>
            </a:r>
          </a:p>
        </p:txBody>
      </p:sp>
    </p:spTree>
    <p:extLst>
      <p:ext uri="{BB962C8B-B14F-4D97-AF65-F5344CB8AC3E}">
        <p14:creationId xmlns:p14="http://schemas.microsoft.com/office/powerpoint/2010/main" val="101176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64335389-C2CE-40EF-B610-E8624530E636}"/>
              </a:ext>
            </a:extLst>
          </p:cNvPr>
          <p:cNvSpPr>
            <a:spLocks noGrp="1"/>
          </p:cNvSpPr>
          <p:nvPr>
            <p:ph type="title"/>
          </p:nvPr>
        </p:nvSpPr>
        <p:spPr/>
        <p:txBody>
          <a:bodyPr/>
          <a:lstStyle/>
          <a:p>
            <a:r>
              <a:rPr lang="en-US" altLang="en-US" dirty="0">
                <a:solidFill>
                  <a:srgbClr val="FFFF00"/>
                </a:solidFill>
              </a:rPr>
              <a:t>Reading</a:t>
            </a:r>
          </a:p>
        </p:txBody>
      </p:sp>
      <p:sp>
        <p:nvSpPr>
          <p:cNvPr id="2" name="Content Placeholder 1"/>
          <p:cNvSpPr>
            <a:spLocks noGrp="1"/>
          </p:cNvSpPr>
          <p:nvPr>
            <p:ph idx="1"/>
          </p:nvPr>
        </p:nvSpPr>
        <p:spPr>
          <a:xfrm>
            <a:off x="251520" y="2276872"/>
            <a:ext cx="8229600" cy="4104456"/>
          </a:xfrm>
        </p:spPr>
        <p:txBody>
          <a:bodyPr/>
          <a:lstStyle/>
          <a:p>
            <a:r>
              <a:rPr lang="en-GB" sz="2000" dirty="0"/>
              <a:t>Reading is vital to learning!</a:t>
            </a:r>
            <a:endParaRPr lang="en-GB" sz="2000" dirty="0">
              <a:highlight>
                <a:srgbClr val="FFFF00"/>
              </a:highlight>
            </a:endParaRPr>
          </a:p>
          <a:p>
            <a:endParaRPr lang="en-GB" sz="2000" dirty="0">
              <a:highlight>
                <a:srgbClr val="FFFF00"/>
              </a:highlight>
            </a:endParaRPr>
          </a:p>
          <a:p>
            <a:r>
              <a:rPr lang="en-US" sz="2000" dirty="0"/>
              <a:t>Please listen to your child (even if they are fluent) at least once a week and record it in their record book.  We will be using these everyday so they must be in school daily. </a:t>
            </a:r>
          </a:p>
          <a:p>
            <a:endParaRPr lang="en-GB" sz="2000" dirty="0"/>
          </a:p>
          <a:p>
            <a:pPr algn="l"/>
            <a:r>
              <a:rPr lang="en-US" sz="1800" b="0" i="0" dirty="0">
                <a:solidFill>
                  <a:srgbClr val="051030"/>
                </a:solidFill>
                <a:effectLst/>
                <a:latin typeface="Source Sans Pro" panose="020B0503030403020204" pitchFamily="34" charset="0"/>
              </a:rPr>
              <a:t>Buster’s Book Club is a primary school initiative that encourages children to read at home with their parents or </a:t>
            </a:r>
            <a:r>
              <a:rPr lang="en-US" sz="1800" b="0" i="0" dirty="0" err="1">
                <a:solidFill>
                  <a:srgbClr val="051030"/>
                </a:solidFill>
                <a:effectLst/>
                <a:latin typeface="Source Sans Pro" panose="020B0503030403020204" pitchFamily="34" charset="0"/>
              </a:rPr>
              <a:t>carers</a:t>
            </a:r>
            <a:r>
              <a:rPr lang="en-US" sz="1800" b="0" i="0" dirty="0">
                <a:solidFill>
                  <a:srgbClr val="051030"/>
                </a:solidFill>
                <a:effectLst/>
                <a:latin typeface="Source Sans Pro" panose="020B0503030403020204" pitchFamily="34" charset="0"/>
              </a:rPr>
              <a:t>. It is a motivational </a:t>
            </a:r>
            <a:r>
              <a:rPr lang="en-US" sz="1800" b="0" i="0" dirty="0" err="1">
                <a:solidFill>
                  <a:srgbClr val="051030"/>
                </a:solidFill>
                <a:effectLst/>
                <a:latin typeface="Source Sans Pro" panose="020B0503030403020204" pitchFamily="34" charset="0"/>
              </a:rPr>
              <a:t>programme</a:t>
            </a:r>
            <a:r>
              <a:rPr lang="en-US" sz="1800" b="0" i="0" dirty="0">
                <a:solidFill>
                  <a:srgbClr val="051030"/>
                </a:solidFill>
                <a:effectLst/>
                <a:latin typeface="Source Sans Pro" panose="020B0503030403020204" pitchFamily="34" charset="0"/>
              </a:rPr>
              <a:t> that sets achievable reading targets, collective class and school rewards for achieving those targets and doesn’t just focus on set texts but actively encourages the reading of any reading material from comics to cooking instructions.</a:t>
            </a:r>
          </a:p>
          <a:p>
            <a:pPr algn="l"/>
            <a:r>
              <a:rPr lang="en-US" sz="1800" b="0" i="0" dirty="0">
                <a:solidFill>
                  <a:srgbClr val="051030"/>
                </a:solidFill>
                <a:effectLst/>
                <a:latin typeface="Source Sans Pro" panose="020B0503030403020204" pitchFamily="34" charset="0"/>
              </a:rPr>
              <a:t>Whatever they read and whoever they read to, the minutes are recorded and added to the class total every Wednesday morning (or the day nominated by the school) and submitted to KM Charity Team's reading database.</a:t>
            </a:r>
          </a:p>
          <a:p>
            <a:endParaRPr lang="en-GB" sz="2000" dirty="0"/>
          </a:p>
        </p:txBody>
      </p:sp>
    </p:spTree>
    <p:extLst>
      <p:ext uri="{BB962C8B-B14F-4D97-AF65-F5344CB8AC3E}">
        <p14:creationId xmlns:p14="http://schemas.microsoft.com/office/powerpoint/2010/main" val="235333287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64335389-C2CE-40EF-B610-E8624530E636}"/>
              </a:ext>
            </a:extLst>
          </p:cNvPr>
          <p:cNvSpPr>
            <a:spLocks noGrp="1"/>
          </p:cNvSpPr>
          <p:nvPr>
            <p:ph type="title"/>
          </p:nvPr>
        </p:nvSpPr>
        <p:spPr/>
        <p:txBody>
          <a:bodyPr/>
          <a:lstStyle/>
          <a:p>
            <a:r>
              <a:rPr lang="en-US" altLang="en-US" dirty="0">
                <a:solidFill>
                  <a:srgbClr val="FFFF00"/>
                </a:solidFill>
              </a:rPr>
              <a:t>Homework</a:t>
            </a:r>
          </a:p>
        </p:txBody>
      </p:sp>
      <p:sp>
        <p:nvSpPr>
          <p:cNvPr id="2" name="Content Placeholder 1"/>
          <p:cNvSpPr>
            <a:spLocks noGrp="1"/>
          </p:cNvSpPr>
          <p:nvPr>
            <p:ph idx="1"/>
          </p:nvPr>
        </p:nvSpPr>
        <p:spPr>
          <a:xfrm>
            <a:off x="1043608" y="2492896"/>
            <a:ext cx="7408862" cy="3672408"/>
          </a:xfrm>
        </p:spPr>
        <p:txBody>
          <a:bodyPr/>
          <a:lstStyle/>
          <a:p>
            <a:pPr marL="0" indent="0">
              <a:buNone/>
            </a:pPr>
            <a:r>
              <a:rPr lang="en-GB" dirty="0"/>
              <a:t>There will be two sets of homework a week and the expectation of daily reading.</a:t>
            </a:r>
          </a:p>
          <a:p>
            <a:r>
              <a:rPr lang="en-GB" dirty="0"/>
              <a:t>Wednesday – Maths to be back by the following Monday.</a:t>
            </a:r>
          </a:p>
          <a:p>
            <a:r>
              <a:rPr lang="en-GB" dirty="0"/>
              <a:t>Thursday – English (</a:t>
            </a:r>
            <a:r>
              <a:rPr lang="en-GB" dirty="0" err="1"/>
              <a:t>SPaG</a:t>
            </a:r>
            <a:r>
              <a:rPr lang="en-GB" dirty="0"/>
              <a:t> / Reading Comp) to be back by the following Wednesday.</a:t>
            </a:r>
          </a:p>
          <a:p>
            <a:r>
              <a:rPr lang="en-GB" dirty="0"/>
              <a:t>Daily reading – about 20 minutes EVERY DAY.  </a:t>
            </a:r>
          </a:p>
          <a:p>
            <a:pPr lvl="2"/>
            <a:r>
              <a:rPr lang="en-GB" dirty="0"/>
              <a:t>Buster Book Club</a:t>
            </a:r>
          </a:p>
          <a:p>
            <a:pPr lvl="2"/>
            <a:r>
              <a:rPr lang="en-GB" dirty="0"/>
              <a:t>Sign reading record</a:t>
            </a:r>
          </a:p>
          <a:p>
            <a:pPr marL="0" indent="0">
              <a:buNone/>
            </a:pPr>
            <a:endParaRPr lang="en-GB"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85B790-FB07-42DF-8686-3784D4DFCAAB}"/>
              </a:ext>
            </a:extLst>
          </p:cNvPr>
          <p:cNvSpPr>
            <a:spLocks noGrp="1"/>
          </p:cNvSpPr>
          <p:nvPr>
            <p:ph idx="1"/>
          </p:nvPr>
        </p:nvSpPr>
        <p:spPr>
          <a:xfrm>
            <a:off x="871538" y="2276475"/>
            <a:ext cx="7408862" cy="3849688"/>
          </a:xfrm>
        </p:spPr>
        <p:txBody>
          <a:bodyPr>
            <a:normAutofit fontScale="92500" lnSpcReduction="10000"/>
          </a:bodyPr>
          <a:lstStyle/>
          <a:p>
            <a:pPr>
              <a:defRPr/>
            </a:pPr>
            <a:r>
              <a:rPr lang="en-US" b="1" u="sng" dirty="0"/>
              <a:t>Mondays with </a:t>
            </a:r>
            <a:r>
              <a:rPr lang="en-US" b="1" u="sng" dirty="0" err="1"/>
              <a:t>Mr</a:t>
            </a:r>
            <a:r>
              <a:rPr lang="en-US" b="1" u="sng" dirty="0"/>
              <a:t> Dickinson </a:t>
            </a:r>
          </a:p>
          <a:p>
            <a:pPr>
              <a:defRPr/>
            </a:pPr>
            <a:r>
              <a:rPr lang="en-US" b="1" u="sng" dirty="0"/>
              <a:t>Tuesday with Mrs Abbott ( </a:t>
            </a:r>
            <a:r>
              <a:rPr lang="en-US" b="1" u="sng" dirty="0" err="1"/>
              <a:t>Mr</a:t>
            </a:r>
            <a:r>
              <a:rPr lang="en-US" b="1" u="sng" dirty="0"/>
              <a:t> Crust Kent Cricket this term) </a:t>
            </a:r>
          </a:p>
          <a:p>
            <a:pPr>
              <a:defRPr/>
            </a:pPr>
            <a:r>
              <a:rPr lang="en-US" b="1" u="sng" dirty="0"/>
              <a:t>Outdoor Games </a:t>
            </a:r>
            <a:r>
              <a:rPr lang="en-US" dirty="0"/>
              <a:t>Trainers (which might get muddy), PE t-shirt, shorts, jogging trousers, sun hat for summer, spare socks (for those wearing tights). </a:t>
            </a:r>
          </a:p>
          <a:p>
            <a:pPr>
              <a:defRPr/>
            </a:pPr>
            <a:r>
              <a:rPr lang="en-US" dirty="0"/>
              <a:t>Forest Schools will take place every three weeks.</a:t>
            </a:r>
          </a:p>
          <a:p>
            <a:pPr algn="just">
              <a:defRPr/>
            </a:pPr>
            <a:r>
              <a:rPr lang="en-US" dirty="0"/>
              <a:t>Children to wear PE kit on PE days </a:t>
            </a:r>
          </a:p>
          <a:p>
            <a:pPr algn="just">
              <a:defRPr/>
            </a:pPr>
            <a:r>
              <a:rPr lang="en-US" dirty="0"/>
              <a:t>Earrings must be taken out and long hair tied back.</a:t>
            </a:r>
          </a:p>
          <a:p>
            <a:pPr algn="just">
              <a:defRPr/>
            </a:pPr>
            <a:r>
              <a:rPr lang="en-US" dirty="0"/>
              <a:t>Please make sure all items of PE kits and uniform are named.</a:t>
            </a:r>
          </a:p>
        </p:txBody>
      </p:sp>
      <p:sp>
        <p:nvSpPr>
          <p:cNvPr id="24579" name="Title 1">
            <a:extLst>
              <a:ext uri="{FF2B5EF4-FFF2-40B4-BE49-F238E27FC236}">
                <a16:creationId xmlns:a16="http://schemas.microsoft.com/office/drawing/2014/main" id="{E6ABAA02-ACCF-42C4-9F13-E4E12B1D4396}"/>
              </a:ext>
            </a:extLst>
          </p:cNvPr>
          <p:cNvSpPr>
            <a:spLocks noGrp="1"/>
          </p:cNvSpPr>
          <p:nvPr>
            <p:ph type="title"/>
          </p:nvPr>
        </p:nvSpPr>
        <p:spPr>
          <a:xfrm>
            <a:off x="395288" y="333375"/>
            <a:ext cx="8229600" cy="1252538"/>
          </a:xfrm>
        </p:spPr>
        <p:txBody>
          <a:bodyPr/>
          <a:lstStyle/>
          <a:p>
            <a:r>
              <a:rPr lang="en-US" altLang="en-US">
                <a:solidFill>
                  <a:srgbClr val="FFFF00"/>
                </a:solidFill>
              </a:rPr>
              <a:t>PE</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ED185BA2-593E-4C38-8368-CB831690CC77}"/>
              </a:ext>
            </a:extLst>
          </p:cNvPr>
          <p:cNvSpPr>
            <a:spLocks noGrp="1" noChangeArrowheads="1"/>
          </p:cNvSpPr>
          <p:nvPr>
            <p:ph idx="1"/>
          </p:nvPr>
        </p:nvSpPr>
        <p:spPr>
          <a:xfrm>
            <a:off x="611188" y="1916113"/>
            <a:ext cx="8137276" cy="4724400"/>
          </a:xfrm>
        </p:spPr>
        <p:txBody>
          <a:bodyPr rtlCol="0">
            <a:normAutofit fontScale="92500" lnSpcReduction="10000"/>
          </a:bodyPr>
          <a:lstStyle/>
          <a:p>
            <a:pPr marL="274320" indent="-274320" eaLnBrk="1" fontAlgn="auto" hangingPunct="1">
              <a:lnSpc>
                <a:spcPct val="90000"/>
              </a:lnSpc>
              <a:spcAft>
                <a:spcPts val="0"/>
              </a:spcAft>
              <a:buFontTx/>
              <a:buNone/>
              <a:defRPr/>
            </a:pPr>
            <a:endParaRPr lang="en-GB" sz="2800" b="1" dirty="0"/>
          </a:p>
          <a:p>
            <a:pPr marL="274320" indent="-274320" eaLnBrk="1" fontAlgn="auto" hangingPunct="1">
              <a:lnSpc>
                <a:spcPct val="90000"/>
              </a:lnSpc>
              <a:spcAft>
                <a:spcPts val="0"/>
              </a:spcAft>
              <a:defRPr/>
            </a:pPr>
            <a:r>
              <a:rPr lang="en-GB" dirty="0"/>
              <a:t>Headteacher – Mr G Anscombe</a:t>
            </a:r>
          </a:p>
          <a:p>
            <a:pPr marL="274320" indent="-274320" eaLnBrk="1" fontAlgn="auto" hangingPunct="1">
              <a:lnSpc>
                <a:spcPct val="90000"/>
              </a:lnSpc>
              <a:spcAft>
                <a:spcPts val="0"/>
              </a:spcAft>
              <a:defRPr/>
            </a:pPr>
            <a:r>
              <a:rPr lang="en-GB" dirty="0"/>
              <a:t>Deputy Headteacher – Mrs E Lomax</a:t>
            </a:r>
          </a:p>
          <a:p>
            <a:pPr marL="274320" indent="-274320" eaLnBrk="1" fontAlgn="auto" hangingPunct="1">
              <a:lnSpc>
                <a:spcPct val="90000"/>
              </a:lnSpc>
              <a:spcAft>
                <a:spcPts val="0"/>
              </a:spcAft>
              <a:defRPr/>
            </a:pPr>
            <a:r>
              <a:rPr lang="en-GB" dirty="0"/>
              <a:t>Tiger Class Teachers 		– Mrs. </a:t>
            </a:r>
            <a:r>
              <a:rPr lang="en-GB" dirty="0" err="1"/>
              <a:t>L.Abbott</a:t>
            </a:r>
            <a:r>
              <a:rPr lang="en-GB" dirty="0"/>
              <a:t>    (Mon-Wed pm) morning)</a:t>
            </a:r>
          </a:p>
          <a:p>
            <a:pPr marL="0" indent="0" eaLnBrk="1" fontAlgn="auto" hangingPunct="1">
              <a:lnSpc>
                <a:spcPct val="90000"/>
              </a:lnSpc>
              <a:spcAft>
                <a:spcPts val="0"/>
              </a:spcAft>
              <a:buNone/>
              <a:defRPr/>
            </a:pPr>
            <a:r>
              <a:rPr lang="en-US" dirty="0"/>
              <a:t>				</a:t>
            </a:r>
            <a:r>
              <a:rPr lang="en-GB" dirty="0"/>
              <a:t>– Mrs. N. Harris (Wednesday pm-</a:t>
            </a:r>
          </a:p>
          <a:p>
            <a:pPr marL="0" indent="0" eaLnBrk="1" fontAlgn="auto" hangingPunct="1">
              <a:lnSpc>
                <a:spcPct val="90000"/>
              </a:lnSpc>
              <a:spcAft>
                <a:spcPts val="0"/>
              </a:spcAft>
              <a:buNone/>
              <a:defRPr/>
            </a:pPr>
            <a:r>
              <a:rPr lang="en-GB" dirty="0"/>
              <a:t>                                                                Fri.)</a:t>
            </a:r>
          </a:p>
          <a:p>
            <a:pPr marL="274320" indent="-274320" eaLnBrk="1" fontAlgn="auto" hangingPunct="1">
              <a:lnSpc>
                <a:spcPct val="90000"/>
              </a:lnSpc>
              <a:spcAft>
                <a:spcPts val="0"/>
              </a:spcAft>
              <a:defRPr/>
            </a:pPr>
            <a:r>
              <a:rPr lang="en-GB" dirty="0"/>
              <a:t>Teaching Assistant 		– Mrs .C. James (Mon – Fri)</a:t>
            </a:r>
          </a:p>
          <a:p>
            <a:pPr marL="0" indent="0" eaLnBrk="1" fontAlgn="auto" hangingPunct="1">
              <a:lnSpc>
                <a:spcPct val="90000"/>
              </a:lnSpc>
              <a:spcAft>
                <a:spcPts val="0"/>
              </a:spcAft>
              <a:buNone/>
              <a:defRPr/>
            </a:pPr>
            <a:r>
              <a:rPr lang="en-US" dirty="0"/>
              <a:t>				</a:t>
            </a:r>
            <a:endParaRPr lang="en-GB" dirty="0"/>
          </a:p>
          <a:p>
            <a:pPr marL="274320" indent="-274320" eaLnBrk="1" fontAlgn="auto" hangingPunct="1">
              <a:lnSpc>
                <a:spcPct val="90000"/>
              </a:lnSpc>
              <a:spcAft>
                <a:spcPts val="0"/>
              </a:spcAft>
              <a:defRPr/>
            </a:pPr>
            <a:r>
              <a:rPr lang="en-GB" dirty="0"/>
              <a:t>SENCO – Mrs S Beckett (Tues, Wed, Thurs)</a:t>
            </a:r>
          </a:p>
          <a:p>
            <a:pPr marL="274320" indent="-274320" eaLnBrk="1" fontAlgn="auto" hangingPunct="1">
              <a:lnSpc>
                <a:spcPct val="90000"/>
              </a:lnSpc>
              <a:spcAft>
                <a:spcPts val="0"/>
              </a:spcAft>
              <a:defRPr/>
            </a:pPr>
            <a:r>
              <a:rPr lang="en-GB" dirty="0"/>
              <a:t>FLO – Mrs Amy Taylor</a:t>
            </a:r>
          </a:p>
          <a:p>
            <a:pPr marL="274320" indent="-274320" eaLnBrk="1" fontAlgn="auto" hangingPunct="1">
              <a:lnSpc>
                <a:spcPct val="90000"/>
              </a:lnSpc>
              <a:spcAft>
                <a:spcPts val="0"/>
              </a:spcAft>
              <a:defRPr/>
            </a:pPr>
            <a:r>
              <a:rPr lang="en-GB" dirty="0"/>
              <a:t>Office Manager – Mrs K Mead</a:t>
            </a:r>
          </a:p>
          <a:p>
            <a:pPr marL="274320" indent="-274320" eaLnBrk="1" fontAlgn="auto" hangingPunct="1">
              <a:lnSpc>
                <a:spcPct val="90000"/>
              </a:lnSpc>
              <a:spcAft>
                <a:spcPts val="0"/>
              </a:spcAft>
              <a:defRPr/>
            </a:pPr>
            <a:r>
              <a:rPr lang="en-GB" dirty="0"/>
              <a:t>Chair of Governors – Mrs Jacky Sharpe</a:t>
            </a:r>
          </a:p>
        </p:txBody>
      </p:sp>
      <p:sp>
        <p:nvSpPr>
          <p:cNvPr id="30722" name="Rectangle 2">
            <a:extLst>
              <a:ext uri="{FF2B5EF4-FFF2-40B4-BE49-F238E27FC236}">
                <a16:creationId xmlns:a16="http://schemas.microsoft.com/office/drawing/2014/main" id="{EDFEAB41-3FE7-461A-BBE2-A54C59FCF883}"/>
              </a:ext>
            </a:extLst>
          </p:cNvPr>
          <p:cNvSpPr>
            <a:spLocks noGrp="1" noChangeArrowheads="1"/>
          </p:cNvSpPr>
          <p:nvPr>
            <p:ph type="title"/>
          </p:nvPr>
        </p:nvSpPr>
        <p:spPr>
          <a:xfrm>
            <a:off x="539750" y="549275"/>
            <a:ext cx="5327650" cy="863600"/>
          </a:xfrm>
        </p:spPr>
        <p:txBody>
          <a:bodyPr/>
          <a:lstStyle/>
          <a:p>
            <a:pPr eaLnBrk="1" hangingPunct="1"/>
            <a:r>
              <a:rPr lang="en-US" altLang="en-US" sz="4000">
                <a:solidFill>
                  <a:srgbClr val="FFFF00"/>
                </a:solidFill>
              </a:rPr>
              <a:t>Who’s Who?</a:t>
            </a:r>
            <a:endParaRPr lang="en-GB" altLang="en-US" sz="4000">
              <a:solidFill>
                <a:srgbClr val="FFFF00"/>
              </a:solidFill>
            </a:endParaRPr>
          </a:p>
        </p:txBody>
      </p:sp>
      <p:pic>
        <p:nvPicPr>
          <p:cNvPr id="11268" name="Picture 6" descr="\\Lunsford-Dc01\headteacher$\Pictures\Logo.png">
            <a:extLst>
              <a:ext uri="{FF2B5EF4-FFF2-40B4-BE49-F238E27FC236}">
                <a16:creationId xmlns:a16="http://schemas.microsoft.com/office/drawing/2014/main" id="{312AA8F8-2F4B-4EF9-8560-DBD95C772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88913"/>
            <a:ext cx="183673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randombar(horizontal)">
                                      <p:cBhvr>
                                        <p:cTn id="7" dur="600">
                                          <p:stCondLst>
                                            <p:cond delay="0"/>
                                          </p:stCondLst>
                                        </p:cTn>
                                        <p:tgtEl>
                                          <p:spTgt spid="3072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Effect transition="in" filter="randombar(horizontal)">
                                      <p:cBhvr>
                                        <p:cTn id="11" dur="500"/>
                                        <p:tgtEl>
                                          <p:spTgt spid="30723">
                                            <p:txEl>
                                              <p:pRg st="1" end="1"/>
                                            </p:txEl>
                                          </p:spTgt>
                                        </p:tgtEl>
                                      </p:cBhvr>
                                    </p:animEffect>
                                  </p:childTnLst>
                                </p:cTn>
                              </p:par>
                            </p:childTnLst>
                          </p:cTn>
                        </p:par>
                        <p:par>
                          <p:cTn id="12" fill="hold" nodeType="afterGroup">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randombar(horizontal)">
                                      <p:cBhvr>
                                        <p:cTn id="15" dur="500"/>
                                        <p:tgtEl>
                                          <p:spTgt spid="307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0723">
                                            <p:txEl>
                                              <p:pRg st="3" end="3"/>
                                            </p:txEl>
                                          </p:spTgt>
                                        </p:tgtEl>
                                        <p:attrNameLst>
                                          <p:attrName>style.visibility</p:attrName>
                                        </p:attrNameLst>
                                      </p:cBhvr>
                                      <p:to>
                                        <p:strVal val="visible"/>
                                      </p:to>
                                    </p:set>
                                    <p:animEffect transition="in" filter="randombar(horizontal)">
                                      <p:cBhvr>
                                        <p:cTn id="20" dur="500"/>
                                        <p:tgtEl>
                                          <p:spTgt spid="3072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0723">
                                            <p:txEl>
                                              <p:pRg st="4" end="4"/>
                                            </p:txEl>
                                          </p:spTgt>
                                        </p:tgtEl>
                                        <p:attrNameLst>
                                          <p:attrName>style.visibility</p:attrName>
                                        </p:attrNameLst>
                                      </p:cBhvr>
                                      <p:to>
                                        <p:strVal val="visible"/>
                                      </p:to>
                                    </p:set>
                                    <p:animEffect transition="in" filter="randombar(horizontal)">
                                      <p:cBhvr>
                                        <p:cTn id="25" dur="500"/>
                                        <p:tgtEl>
                                          <p:spTgt spid="3072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0723">
                                            <p:txEl>
                                              <p:pRg st="5" end="5"/>
                                            </p:txEl>
                                          </p:spTgt>
                                        </p:tgtEl>
                                        <p:attrNameLst>
                                          <p:attrName>style.visibility</p:attrName>
                                        </p:attrNameLst>
                                      </p:cBhvr>
                                      <p:to>
                                        <p:strVal val="visible"/>
                                      </p:to>
                                    </p:set>
                                    <p:animEffect transition="in" filter="randombar(horizontal)">
                                      <p:cBhvr>
                                        <p:cTn id="30" dur="500"/>
                                        <p:tgtEl>
                                          <p:spTgt spid="3072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723">
                                            <p:txEl>
                                              <p:pRg st="6" end="6"/>
                                            </p:txEl>
                                          </p:spTgt>
                                        </p:tgtEl>
                                        <p:attrNameLst>
                                          <p:attrName>style.visibility</p:attrName>
                                        </p:attrNameLst>
                                      </p:cBhvr>
                                      <p:to>
                                        <p:strVal val="visible"/>
                                      </p:to>
                                    </p:set>
                                    <p:animEffect transition="in" filter="randombar(horizontal)">
                                      <p:cBhvr>
                                        <p:cTn id="35" dur="500"/>
                                        <p:tgtEl>
                                          <p:spTgt spid="3072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0723">
                                            <p:txEl>
                                              <p:pRg st="7" end="7"/>
                                            </p:txEl>
                                          </p:spTgt>
                                        </p:tgtEl>
                                        <p:attrNameLst>
                                          <p:attrName>style.visibility</p:attrName>
                                        </p:attrNameLst>
                                      </p:cBhvr>
                                      <p:to>
                                        <p:strVal val="visible"/>
                                      </p:to>
                                    </p:set>
                                    <p:animEffect transition="in" filter="randombar(horizontal)">
                                      <p:cBhvr>
                                        <p:cTn id="40" dur="500"/>
                                        <p:tgtEl>
                                          <p:spTgt spid="3072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0723">
                                            <p:txEl>
                                              <p:pRg st="8" end="8"/>
                                            </p:txEl>
                                          </p:spTgt>
                                        </p:tgtEl>
                                        <p:attrNameLst>
                                          <p:attrName>style.visibility</p:attrName>
                                        </p:attrNameLst>
                                      </p:cBhvr>
                                      <p:to>
                                        <p:strVal val="visible"/>
                                      </p:to>
                                    </p:set>
                                    <p:animEffect transition="in" filter="randombar(horizontal)">
                                      <p:cBhvr>
                                        <p:cTn id="45" dur="500"/>
                                        <p:tgtEl>
                                          <p:spTgt spid="30723">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0723">
                                            <p:txEl>
                                              <p:pRg st="9" end="9"/>
                                            </p:txEl>
                                          </p:spTgt>
                                        </p:tgtEl>
                                        <p:attrNameLst>
                                          <p:attrName>style.visibility</p:attrName>
                                        </p:attrNameLst>
                                      </p:cBhvr>
                                      <p:to>
                                        <p:strVal val="visible"/>
                                      </p:to>
                                    </p:set>
                                    <p:animEffect transition="in" filter="randombar(horizontal)">
                                      <p:cBhvr>
                                        <p:cTn id="50" dur="500"/>
                                        <p:tgtEl>
                                          <p:spTgt spid="30723">
                                            <p:txEl>
                                              <p:pRg st="9" end="9"/>
                                            </p:txEl>
                                          </p:spTgt>
                                        </p:tgtEl>
                                      </p:cBhvr>
                                    </p:animEffect>
                                  </p:childTnLst>
                                </p:cTn>
                              </p:par>
                            </p:childTnLst>
                          </p:cTn>
                        </p:par>
                        <p:par>
                          <p:cTn id="51" fill="hold" nodeType="afterGroup">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30723">
                                            <p:txEl>
                                              <p:pRg st="10" end="10"/>
                                            </p:txEl>
                                          </p:spTgt>
                                        </p:tgtEl>
                                        <p:attrNameLst>
                                          <p:attrName>style.visibility</p:attrName>
                                        </p:attrNameLst>
                                      </p:cBhvr>
                                      <p:to>
                                        <p:strVal val="visible"/>
                                      </p:to>
                                    </p:set>
                                    <p:animEffect transition="in" filter="randombar(horizontal)">
                                      <p:cBhvr>
                                        <p:cTn id="54" dur="500"/>
                                        <p:tgtEl>
                                          <p:spTgt spid="30723">
                                            <p:txEl>
                                              <p:pRg st="10" end="1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0723">
                                            <p:txEl>
                                              <p:pRg st="11" end="11"/>
                                            </p:txEl>
                                          </p:spTgt>
                                        </p:tgtEl>
                                        <p:attrNameLst>
                                          <p:attrName>style.visibility</p:attrName>
                                        </p:attrNameLst>
                                      </p:cBhvr>
                                      <p:to>
                                        <p:strVal val="visible"/>
                                      </p:to>
                                    </p:set>
                                    <p:animEffect transition="in" filter="randombar(horizontal)">
                                      <p:cBhvr>
                                        <p:cTn id="59" dur="500"/>
                                        <p:tgtEl>
                                          <p:spTgt spid="307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C521D0-84E6-414F-9FA2-871A6DE08AED}"/>
              </a:ext>
            </a:extLst>
          </p:cNvPr>
          <p:cNvSpPr>
            <a:spLocks noGrp="1"/>
          </p:cNvSpPr>
          <p:nvPr>
            <p:ph idx="1"/>
          </p:nvPr>
        </p:nvSpPr>
        <p:spPr>
          <a:xfrm>
            <a:off x="871538" y="2349500"/>
            <a:ext cx="7408862" cy="3776663"/>
          </a:xfrm>
        </p:spPr>
        <p:txBody>
          <a:bodyPr>
            <a:normAutofit lnSpcReduction="10000"/>
          </a:bodyPr>
          <a:lstStyle/>
          <a:p>
            <a:pPr algn="just">
              <a:defRPr/>
            </a:pPr>
            <a:r>
              <a:rPr lang="en-US" dirty="0"/>
              <a:t>Ongoing informal assessments during the year for reading, writing and </a:t>
            </a:r>
            <a:r>
              <a:rPr lang="en-US" dirty="0" err="1"/>
              <a:t>maths</a:t>
            </a:r>
            <a:endParaRPr lang="en-US" dirty="0"/>
          </a:p>
          <a:p>
            <a:pPr>
              <a:defRPr/>
            </a:pPr>
            <a:endParaRPr lang="en-US" dirty="0"/>
          </a:p>
          <a:p>
            <a:pPr algn="just">
              <a:defRPr/>
            </a:pPr>
            <a:r>
              <a:rPr lang="en-US" dirty="0"/>
              <a:t>We assess the children regularly and also conduct Pupil Progress Meetings three times a year to ensure your child is on track to meet their targets.</a:t>
            </a:r>
          </a:p>
          <a:p>
            <a:pPr marL="0" indent="0">
              <a:buFont typeface="Symbol" panose="05050102010706020507" pitchFamily="18" charset="2"/>
              <a:buNone/>
              <a:defRPr/>
            </a:pPr>
            <a:endParaRPr lang="en-US" dirty="0"/>
          </a:p>
          <a:p>
            <a:pPr algn="just">
              <a:defRPr/>
            </a:pPr>
            <a:r>
              <a:rPr lang="en-US" dirty="0"/>
              <a:t>If you have any concerns about your child and their progress, please make an appointment to see Mrs. Abbott or Mrs. Harris.</a:t>
            </a:r>
          </a:p>
        </p:txBody>
      </p:sp>
      <p:sp>
        <p:nvSpPr>
          <p:cNvPr id="26627" name="Title 2">
            <a:extLst>
              <a:ext uri="{FF2B5EF4-FFF2-40B4-BE49-F238E27FC236}">
                <a16:creationId xmlns:a16="http://schemas.microsoft.com/office/drawing/2014/main" id="{ED7432D6-028C-4C42-821E-E5B5C2D93F66}"/>
              </a:ext>
            </a:extLst>
          </p:cNvPr>
          <p:cNvSpPr>
            <a:spLocks noGrp="1"/>
          </p:cNvSpPr>
          <p:nvPr>
            <p:ph type="title"/>
          </p:nvPr>
        </p:nvSpPr>
        <p:spPr/>
        <p:txBody>
          <a:bodyPr/>
          <a:lstStyle/>
          <a:p>
            <a:r>
              <a:rPr lang="en-US" altLang="en-US">
                <a:solidFill>
                  <a:srgbClr val="FFFF00"/>
                </a:solidFill>
              </a:rPr>
              <a:t>Assessment</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800" y="2348880"/>
            <a:ext cx="8229600" cy="3778398"/>
          </a:xfrm>
        </p:spPr>
        <p:txBody>
          <a:bodyPr/>
          <a:lstStyle/>
          <a:p>
            <a:r>
              <a:rPr lang="en-GB" dirty="0"/>
              <a:t>Many Lunsford children regularly use the internet and social media and we have a duty to help them keep safe online.</a:t>
            </a:r>
          </a:p>
          <a:p>
            <a:pPr algn="just"/>
            <a:r>
              <a:rPr lang="en-GB" dirty="0"/>
              <a:t>Users should be sixteen to use WhatsApp and thirteen to use Instagram, Snapchat, Twitter, Facebook, Skype and </a:t>
            </a:r>
            <a:r>
              <a:rPr lang="en-GB" dirty="0" err="1"/>
              <a:t>TikTok</a:t>
            </a:r>
            <a:r>
              <a:rPr lang="en-GB" dirty="0"/>
              <a:t>.</a:t>
            </a:r>
          </a:p>
          <a:p>
            <a:pPr algn="just"/>
            <a:r>
              <a:rPr lang="en-GB" dirty="0"/>
              <a:t>Although there is no age restriction for watching YouTube videos, users need to be thirteen to have their own YouTube account enabling them to subscribe to channels, like videos, post comments and add videos.</a:t>
            </a:r>
          </a:p>
          <a:p>
            <a:pPr algn="just"/>
            <a:endParaRPr lang="en-GB" dirty="0"/>
          </a:p>
          <a:p>
            <a:endParaRPr lang="en-GB" dirty="0"/>
          </a:p>
        </p:txBody>
      </p:sp>
      <p:sp>
        <p:nvSpPr>
          <p:cNvPr id="3" name="Title 2"/>
          <p:cNvSpPr>
            <a:spLocks noGrp="1"/>
          </p:cNvSpPr>
          <p:nvPr>
            <p:ph type="title"/>
          </p:nvPr>
        </p:nvSpPr>
        <p:spPr/>
        <p:txBody>
          <a:bodyPr/>
          <a:lstStyle/>
          <a:p>
            <a:r>
              <a:rPr lang="en-GB" dirty="0">
                <a:solidFill>
                  <a:srgbClr val="FFFF00"/>
                </a:solidFill>
              </a:rPr>
              <a:t>Online  Safety</a:t>
            </a:r>
          </a:p>
        </p:txBody>
      </p:sp>
    </p:spTree>
    <p:extLst>
      <p:ext uri="{BB962C8B-B14F-4D97-AF65-F5344CB8AC3E}">
        <p14:creationId xmlns:p14="http://schemas.microsoft.com/office/powerpoint/2010/main" val="1388185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888563"/>
            <a:ext cx="8136419" cy="4780797"/>
          </a:xfrm>
        </p:spPr>
        <p:txBody>
          <a:bodyPr/>
          <a:lstStyle/>
          <a:p>
            <a:pPr algn="just"/>
            <a:r>
              <a:rPr lang="en-GB" dirty="0"/>
              <a:t>If your child does use social media, please help them to check their privacy settings, disable any chat settings and ensure they know how to block and report.</a:t>
            </a:r>
            <a:endParaRPr lang="en-GB" dirty="0">
              <a:hlinkClick r:id="rId2"/>
            </a:endParaRPr>
          </a:p>
          <a:p>
            <a:r>
              <a:rPr lang="en-GB" dirty="0">
                <a:solidFill>
                  <a:schemeClr val="tx1"/>
                </a:solidFill>
                <a:hlinkClick r:id="rId2"/>
              </a:rPr>
              <a:t>www.net-aware.org.uk</a:t>
            </a:r>
            <a:r>
              <a:rPr lang="en-GB" dirty="0">
                <a:solidFill>
                  <a:schemeClr val="tx1"/>
                </a:solidFill>
              </a:rPr>
              <a:t> </a:t>
            </a:r>
            <a:r>
              <a:rPr lang="en-GB" dirty="0"/>
              <a:t>provides lots of up-to-date information for parents.</a:t>
            </a:r>
          </a:p>
          <a:p>
            <a:pPr algn="just"/>
            <a:r>
              <a:rPr lang="en-GB" dirty="0"/>
              <a:t>Please let us know if there any issues regarding the online behaviour of Lunsford children at any time. </a:t>
            </a:r>
          </a:p>
          <a:p>
            <a:pPr algn="just"/>
            <a:r>
              <a:rPr lang="en-GB" dirty="0"/>
              <a:t>We will always follow this up within school in line with our online safety, safeguarding, behaviour and acceptable use policies.</a:t>
            </a:r>
          </a:p>
          <a:p>
            <a:pPr marL="0" indent="0" algn="ctr">
              <a:buNone/>
            </a:pPr>
            <a:r>
              <a:rPr lang="en-GB" dirty="0"/>
              <a:t>Please see Mrs Lomax if you have any other queries about online safety.</a:t>
            </a:r>
          </a:p>
        </p:txBody>
      </p:sp>
      <p:sp>
        <p:nvSpPr>
          <p:cNvPr id="3" name="Title 2"/>
          <p:cNvSpPr>
            <a:spLocks noGrp="1"/>
          </p:cNvSpPr>
          <p:nvPr>
            <p:ph type="title"/>
          </p:nvPr>
        </p:nvSpPr>
        <p:spPr/>
        <p:txBody>
          <a:bodyPr/>
          <a:lstStyle/>
          <a:p>
            <a:r>
              <a:rPr lang="en-GB" dirty="0">
                <a:solidFill>
                  <a:srgbClr val="FFFF00"/>
                </a:solidFill>
              </a:rPr>
              <a:t>Online Safety</a:t>
            </a:r>
          </a:p>
        </p:txBody>
      </p:sp>
    </p:spTree>
    <p:extLst>
      <p:ext uri="{BB962C8B-B14F-4D97-AF65-F5344CB8AC3E}">
        <p14:creationId xmlns:p14="http://schemas.microsoft.com/office/powerpoint/2010/main" val="3880312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7290" y="2589459"/>
            <a:ext cx="8363272" cy="4248472"/>
          </a:xfrm>
        </p:spPr>
        <p:txBody>
          <a:bodyPr/>
          <a:lstStyle/>
          <a:p>
            <a:pPr algn="just"/>
            <a:r>
              <a:rPr lang="en-US" sz="2000" dirty="0"/>
              <a:t>Pupils are discouraged from bringing mobile phones to school unless an absolute necessity.</a:t>
            </a:r>
          </a:p>
          <a:p>
            <a:pPr algn="just"/>
            <a:r>
              <a:rPr lang="en-US" sz="2000" dirty="0"/>
              <a:t>If pupils in Y5 or Y6 need to bring a phone into school, a consent form must be signed by parents on </a:t>
            </a:r>
            <a:r>
              <a:rPr lang="en-US" sz="2000" dirty="0" err="1"/>
              <a:t>Operoo</a:t>
            </a:r>
            <a:endParaRPr lang="en-US" sz="2000" dirty="0"/>
          </a:p>
          <a:p>
            <a:pPr algn="just"/>
            <a:r>
              <a:rPr lang="en-US" sz="2000" dirty="0"/>
              <a:t>Phones must be switched off once pupils arrive on the school site and must not be turned back on until they leave the school grounds </a:t>
            </a:r>
          </a:p>
          <a:p>
            <a:pPr algn="just"/>
            <a:r>
              <a:rPr lang="en-US" sz="2000" dirty="0"/>
              <a:t>If parents need to contact pupils, this should be done following the usual school procedure by phoning or emailing the school office. </a:t>
            </a:r>
          </a:p>
          <a:p>
            <a:pPr algn="just"/>
            <a:r>
              <a:rPr lang="en-US" sz="2000" dirty="0"/>
              <a:t>Mobile phones should be given to the class TA first thing and these are then put in a named bag and kept in a safe place. </a:t>
            </a:r>
          </a:p>
        </p:txBody>
      </p:sp>
      <p:sp>
        <p:nvSpPr>
          <p:cNvPr id="3" name="Title 2"/>
          <p:cNvSpPr>
            <a:spLocks noGrp="1"/>
          </p:cNvSpPr>
          <p:nvPr>
            <p:ph type="title"/>
          </p:nvPr>
        </p:nvSpPr>
        <p:spPr/>
        <p:txBody>
          <a:bodyPr/>
          <a:lstStyle/>
          <a:p>
            <a:r>
              <a:rPr lang="en-GB" dirty="0">
                <a:solidFill>
                  <a:srgbClr val="FFFF00"/>
                </a:solidFill>
              </a:rPr>
              <a:t>Mobile Phones – Year 5 and 6</a:t>
            </a:r>
          </a:p>
        </p:txBody>
      </p:sp>
    </p:spTree>
    <p:extLst>
      <p:ext uri="{BB962C8B-B14F-4D97-AF65-F5344CB8AC3E}">
        <p14:creationId xmlns:p14="http://schemas.microsoft.com/office/powerpoint/2010/main" val="3489606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968" y="2060848"/>
            <a:ext cx="8363272" cy="4968552"/>
          </a:xfrm>
        </p:spPr>
        <p:txBody>
          <a:bodyPr/>
          <a:lstStyle/>
          <a:p>
            <a:pPr algn="just"/>
            <a:r>
              <a:rPr lang="en-US" sz="2000" dirty="0"/>
              <a:t>If a pupil is found to have their mobile phone in their bag, the phone will be taken from the pupil, handed to a senior member of staff and kept in the school office. Parents will be contacted to collect the phone. </a:t>
            </a:r>
          </a:p>
          <a:p>
            <a:pPr algn="just"/>
            <a:r>
              <a:rPr lang="en-US" sz="2000" dirty="0"/>
              <a:t>If a pupil is found to be taking photographs or video footage of either other pupils or teachers, this will be regarded as a serious offence and disciplinary action will be taken according to the School’s Behaviour Policy. </a:t>
            </a:r>
          </a:p>
          <a:p>
            <a:pPr algn="just"/>
            <a:r>
              <a:rPr lang="en-US" sz="2000" dirty="0"/>
              <a:t>The school bears no responsibility for the loss or damage to a mobile phone </a:t>
            </a:r>
          </a:p>
          <a:p>
            <a:pPr algn="just"/>
            <a:r>
              <a:rPr lang="en-US" sz="2000" dirty="0"/>
              <a:t>Should children not follow the Lunsford Primary School Mobile Phone Policy or Lunsford Primary School Acceptable Use Policy, the school reserves the right to withdraw this privilege and they will no longer be able to bring their phone into school.</a:t>
            </a:r>
          </a:p>
          <a:p>
            <a:pPr algn="just"/>
            <a:r>
              <a:rPr lang="en-US" sz="2000" dirty="0"/>
              <a:t>The mobile phone consent form is available on </a:t>
            </a:r>
            <a:r>
              <a:rPr lang="en-US" sz="2000" dirty="0" err="1"/>
              <a:t>Operoo</a:t>
            </a:r>
            <a:r>
              <a:rPr lang="en-US" sz="2000" dirty="0"/>
              <a:t>.</a:t>
            </a:r>
          </a:p>
        </p:txBody>
      </p:sp>
      <p:sp>
        <p:nvSpPr>
          <p:cNvPr id="3" name="Title 2"/>
          <p:cNvSpPr>
            <a:spLocks noGrp="1"/>
          </p:cNvSpPr>
          <p:nvPr>
            <p:ph type="title"/>
          </p:nvPr>
        </p:nvSpPr>
        <p:spPr/>
        <p:txBody>
          <a:bodyPr/>
          <a:lstStyle/>
          <a:p>
            <a:r>
              <a:rPr lang="en-GB" dirty="0">
                <a:solidFill>
                  <a:srgbClr val="FFFF00"/>
                </a:solidFill>
              </a:rPr>
              <a:t>Mobile Phones – Year 5 and 6</a:t>
            </a:r>
          </a:p>
        </p:txBody>
      </p:sp>
    </p:spTree>
    <p:extLst>
      <p:ext uri="{BB962C8B-B14F-4D97-AF65-F5344CB8AC3E}">
        <p14:creationId xmlns:p14="http://schemas.microsoft.com/office/powerpoint/2010/main" val="2691126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F85C7180-4BAF-4347-8109-DE47BEEEA425}"/>
              </a:ext>
            </a:extLst>
          </p:cNvPr>
          <p:cNvSpPr>
            <a:spLocks noGrp="1" noChangeArrowheads="1"/>
          </p:cNvSpPr>
          <p:nvPr>
            <p:ph idx="1"/>
          </p:nvPr>
        </p:nvSpPr>
        <p:spPr>
          <a:xfrm>
            <a:off x="714375" y="2071688"/>
            <a:ext cx="7696200" cy="4319587"/>
          </a:xfrm>
        </p:spPr>
        <p:txBody>
          <a:bodyPr/>
          <a:lstStyle/>
          <a:p>
            <a:pPr eaLnBrk="1" hangingPunct="1">
              <a:lnSpc>
                <a:spcPct val="80000"/>
              </a:lnSpc>
              <a:buFontTx/>
              <a:buNone/>
            </a:pPr>
            <a:endParaRPr lang="en-US" altLang="en-US" sz="2000" b="1" dirty="0"/>
          </a:p>
          <a:p>
            <a:pPr algn="ctr" eaLnBrk="1" hangingPunct="1">
              <a:lnSpc>
                <a:spcPct val="80000"/>
              </a:lnSpc>
              <a:buFontTx/>
              <a:buNone/>
            </a:pPr>
            <a:r>
              <a:rPr lang="en-GB" altLang="en-US" dirty="0"/>
              <a:t>At Lunsford, we have an open door policy. We want to work in partnership with parents and carers and strive to achieve the best for all children. </a:t>
            </a:r>
          </a:p>
          <a:p>
            <a:pPr algn="ctr" eaLnBrk="1" hangingPunct="1">
              <a:lnSpc>
                <a:spcPct val="80000"/>
              </a:lnSpc>
              <a:buFontTx/>
              <a:buNone/>
            </a:pPr>
            <a:endParaRPr lang="en-GB" altLang="en-US" dirty="0"/>
          </a:p>
          <a:p>
            <a:pPr algn="ctr" eaLnBrk="1" hangingPunct="1">
              <a:lnSpc>
                <a:spcPct val="80000"/>
              </a:lnSpc>
              <a:buNone/>
            </a:pPr>
            <a:r>
              <a:rPr lang="en-US" altLang="en-US" dirty="0"/>
              <a:t>We ask </a:t>
            </a:r>
            <a:r>
              <a:rPr lang="en-GB" altLang="en-US" dirty="0"/>
              <a:t>that if you have any worries or questions regarding your child or a problem related to school, please do not hesitate to contact us so we can understand your concerns and help to solve any issues . If we do not know there is a problem, it is very difficult for us to help you or your child.</a:t>
            </a:r>
          </a:p>
          <a:p>
            <a:pPr algn="ctr" eaLnBrk="1" hangingPunct="1">
              <a:lnSpc>
                <a:spcPct val="80000"/>
              </a:lnSpc>
              <a:buNone/>
            </a:pPr>
            <a:endParaRPr lang="en-US" altLang="en-US" dirty="0"/>
          </a:p>
          <a:p>
            <a:pPr algn="ctr" eaLnBrk="1" hangingPunct="1">
              <a:lnSpc>
                <a:spcPct val="80000"/>
              </a:lnSpc>
              <a:buFontTx/>
              <a:buNone/>
            </a:pPr>
            <a:r>
              <a:rPr lang="en-US" altLang="en-US" sz="1800" dirty="0"/>
              <a:t>If you feel that an issue has not been dealt with appropriately, please speak to </a:t>
            </a:r>
            <a:r>
              <a:rPr lang="en-US" altLang="en-US" sz="1800" dirty="0" err="1"/>
              <a:t>Mr</a:t>
            </a:r>
            <a:r>
              <a:rPr lang="en-US" altLang="en-US" sz="1800" dirty="0"/>
              <a:t> </a:t>
            </a:r>
            <a:r>
              <a:rPr lang="en-US" altLang="en-US" sz="1800" dirty="0" err="1"/>
              <a:t>Anscombe</a:t>
            </a:r>
            <a:r>
              <a:rPr lang="en-US" altLang="en-US" sz="1800" dirty="0"/>
              <a:t> or Mrs Lomax, or we will happily provide you with a copy of the formal complaints procedures. </a:t>
            </a:r>
            <a:endParaRPr lang="en-GB" altLang="en-US" sz="1800" dirty="0"/>
          </a:p>
          <a:p>
            <a:pPr eaLnBrk="1" hangingPunct="1">
              <a:lnSpc>
                <a:spcPct val="80000"/>
              </a:lnSpc>
            </a:pPr>
            <a:endParaRPr lang="en-US" altLang="en-US" sz="2000" dirty="0"/>
          </a:p>
          <a:p>
            <a:pPr eaLnBrk="1" hangingPunct="1">
              <a:lnSpc>
                <a:spcPct val="80000"/>
              </a:lnSpc>
            </a:pPr>
            <a:endParaRPr lang="en-US" altLang="en-US" sz="2000" dirty="0"/>
          </a:p>
        </p:txBody>
      </p:sp>
      <p:sp>
        <p:nvSpPr>
          <p:cNvPr id="72706" name="Rectangle 2">
            <a:extLst>
              <a:ext uri="{FF2B5EF4-FFF2-40B4-BE49-F238E27FC236}">
                <a16:creationId xmlns:a16="http://schemas.microsoft.com/office/drawing/2014/main" id="{71424B6D-D914-4C2B-9BBA-0E4E9326AC2F}"/>
              </a:ext>
            </a:extLst>
          </p:cNvPr>
          <p:cNvSpPr>
            <a:spLocks noGrp="1" noChangeArrowheads="1"/>
          </p:cNvSpPr>
          <p:nvPr>
            <p:ph type="title"/>
          </p:nvPr>
        </p:nvSpPr>
        <p:spPr>
          <a:xfrm>
            <a:off x="2115343" y="476672"/>
            <a:ext cx="4894263" cy="1095375"/>
          </a:xfrm>
        </p:spPr>
        <p:txBody>
          <a:bodyPr/>
          <a:lstStyle/>
          <a:p>
            <a:pPr eaLnBrk="1" hangingPunct="1"/>
            <a:r>
              <a:rPr lang="en-US" altLang="en-US" sz="4000" dirty="0">
                <a:solidFill>
                  <a:srgbClr val="FFFF00"/>
                </a:solidFill>
              </a:rPr>
              <a:t>Getting in Contact</a:t>
            </a:r>
          </a:p>
        </p:txBody>
      </p:sp>
      <p:pic>
        <p:nvPicPr>
          <p:cNvPr id="32772" name="Picture 6">
            <a:extLst>
              <a:ext uri="{FF2B5EF4-FFF2-40B4-BE49-F238E27FC236}">
                <a16:creationId xmlns:a16="http://schemas.microsoft.com/office/drawing/2014/main" id="{A55B88DB-4046-4CBE-9D3E-26C5E89F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60350"/>
            <a:ext cx="15176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randombar(horizontal)">
                                      <p:cBhvr>
                                        <p:cTn id="7" dur="600">
                                          <p:stCondLst>
                                            <p:cond delay="0"/>
                                          </p:stCondLst>
                                        </p:cTn>
                                        <p:tgtEl>
                                          <p:spTgt spid="72706"/>
                                        </p:tgtEl>
                                      </p:cBhvr>
                                    </p:animEffect>
                                  </p:childTnLst>
                                </p:cTn>
                              </p:par>
                            </p:childTnLst>
                          </p:cTn>
                        </p:par>
                        <p:par>
                          <p:cTn id="8" fill="hold" nodeType="with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randombar(horizontal)">
                                      <p:cBhvr>
                                        <p:cTn id="11" dur="500"/>
                                        <p:tgtEl>
                                          <p:spTgt spid="72707">
                                            <p:txEl>
                                              <p:pRg st="1" end="1"/>
                                            </p:txEl>
                                          </p:spTgt>
                                        </p:tgtEl>
                                      </p:cBhvr>
                                    </p:animEffect>
                                  </p:childTnLst>
                                </p:cTn>
                              </p:par>
                            </p:childTnLst>
                          </p:cTn>
                        </p:par>
                        <p:par>
                          <p:cTn id="12" fill="hold">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animEffect transition="in" filter="randombar(horizontal)">
                                      <p:cBhvr>
                                        <p:cTn id="15" dur="500"/>
                                        <p:tgtEl>
                                          <p:spTgt spid="7270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2707">
                                            <p:txEl>
                                              <p:pRg st="5" end="5"/>
                                            </p:txEl>
                                          </p:spTgt>
                                        </p:tgtEl>
                                        <p:attrNameLst>
                                          <p:attrName>style.visibility</p:attrName>
                                        </p:attrNameLst>
                                      </p:cBhvr>
                                      <p:to>
                                        <p:strVal val="visible"/>
                                      </p:to>
                                    </p:set>
                                    <p:animEffect transition="in" filter="randombar(horizontal)">
                                      <p:cBhvr>
                                        <p:cTn id="20" dur="500"/>
                                        <p:tgtEl>
                                          <p:spTgt spid="7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F85C7180-4BAF-4347-8109-DE47BEEEA425}"/>
              </a:ext>
            </a:extLst>
          </p:cNvPr>
          <p:cNvSpPr>
            <a:spLocks noGrp="1" noChangeArrowheads="1"/>
          </p:cNvSpPr>
          <p:nvPr>
            <p:ph idx="1"/>
          </p:nvPr>
        </p:nvSpPr>
        <p:spPr>
          <a:xfrm>
            <a:off x="714375" y="2071688"/>
            <a:ext cx="7696200" cy="4319587"/>
          </a:xfrm>
        </p:spPr>
        <p:txBody>
          <a:bodyPr/>
          <a:lstStyle/>
          <a:p>
            <a:pPr eaLnBrk="1" hangingPunct="1">
              <a:lnSpc>
                <a:spcPct val="80000"/>
              </a:lnSpc>
              <a:buFontTx/>
              <a:buNone/>
            </a:pPr>
            <a:endParaRPr lang="en-US" altLang="en-US" sz="2000" b="1" dirty="0"/>
          </a:p>
          <a:p>
            <a:pPr eaLnBrk="1" hangingPunct="1">
              <a:lnSpc>
                <a:spcPct val="80000"/>
              </a:lnSpc>
              <a:buFontTx/>
              <a:buNone/>
            </a:pPr>
            <a:r>
              <a:rPr lang="en-US" altLang="en-US" dirty="0"/>
              <a:t>If you would like to speak to a member of staff…</a:t>
            </a:r>
          </a:p>
          <a:p>
            <a:pPr eaLnBrk="1" hangingPunct="1">
              <a:lnSpc>
                <a:spcPct val="80000"/>
              </a:lnSpc>
            </a:pPr>
            <a:endParaRPr lang="en-US" altLang="en-US" dirty="0"/>
          </a:p>
          <a:p>
            <a:pPr algn="just" eaLnBrk="1" hangingPunct="1">
              <a:lnSpc>
                <a:spcPct val="80000"/>
              </a:lnSpc>
            </a:pPr>
            <a:r>
              <a:rPr lang="en-US" altLang="en-US" sz="2000" dirty="0"/>
              <a:t>Mrs Mead will forward on any emails and pass on any telephone messages.</a:t>
            </a:r>
          </a:p>
          <a:p>
            <a:pPr algn="just" eaLnBrk="1" hangingPunct="1">
              <a:lnSpc>
                <a:spcPct val="80000"/>
              </a:lnSpc>
            </a:pPr>
            <a:r>
              <a:rPr lang="en-US" altLang="en-US" sz="2000" dirty="0"/>
              <a:t>Mrs. Abbott and Mrs. Harris can be contacted via Class Dojo. We will try to reply as soon as possible (within 24 hours during the week) but urgent messages should be sent via the office as we will not necessarily be able to access Dojo whilst we are teaching!</a:t>
            </a:r>
          </a:p>
          <a:p>
            <a:pPr algn="just" eaLnBrk="1" hangingPunct="1">
              <a:lnSpc>
                <a:spcPct val="80000"/>
              </a:lnSpc>
            </a:pPr>
            <a:r>
              <a:rPr lang="en-US" altLang="en-US" sz="2000" dirty="0"/>
              <a:t>A member of the Senior Leadership Team will also be available on the playground every morning and afternoon.</a:t>
            </a:r>
          </a:p>
          <a:p>
            <a:pPr eaLnBrk="1" hangingPunct="1">
              <a:lnSpc>
                <a:spcPct val="80000"/>
              </a:lnSpc>
            </a:pPr>
            <a:r>
              <a:rPr lang="en-GB" altLang="en-US" sz="2000" dirty="0"/>
              <a:t>Our Family Liaison Officer (FLO) Amy Taylor can be contacted on 07552 045390.</a:t>
            </a:r>
            <a:endParaRPr lang="en-US" altLang="en-US" sz="2000" dirty="0"/>
          </a:p>
          <a:p>
            <a:pPr eaLnBrk="1" hangingPunct="1">
              <a:lnSpc>
                <a:spcPct val="80000"/>
              </a:lnSpc>
            </a:pPr>
            <a:endParaRPr lang="en-US" altLang="en-US" sz="2000" dirty="0"/>
          </a:p>
          <a:p>
            <a:pPr eaLnBrk="1" hangingPunct="1">
              <a:lnSpc>
                <a:spcPct val="80000"/>
              </a:lnSpc>
            </a:pPr>
            <a:endParaRPr lang="en-US" altLang="en-US" sz="2000" dirty="0"/>
          </a:p>
        </p:txBody>
      </p:sp>
      <p:sp>
        <p:nvSpPr>
          <p:cNvPr id="72706" name="Rectangle 2">
            <a:extLst>
              <a:ext uri="{FF2B5EF4-FFF2-40B4-BE49-F238E27FC236}">
                <a16:creationId xmlns:a16="http://schemas.microsoft.com/office/drawing/2014/main" id="{71424B6D-D914-4C2B-9BBA-0E4E9326AC2F}"/>
              </a:ext>
            </a:extLst>
          </p:cNvPr>
          <p:cNvSpPr>
            <a:spLocks noGrp="1" noChangeArrowheads="1"/>
          </p:cNvSpPr>
          <p:nvPr>
            <p:ph type="title"/>
          </p:nvPr>
        </p:nvSpPr>
        <p:spPr>
          <a:xfrm>
            <a:off x="1619250" y="476250"/>
            <a:ext cx="4894263" cy="1095375"/>
          </a:xfrm>
        </p:spPr>
        <p:txBody>
          <a:bodyPr/>
          <a:lstStyle/>
          <a:p>
            <a:pPr eaLnBrk="1" hangingPunct="1"/>
            <a:r>
              <a:rPr lang="en-US" altLang="en-US" sz="4000">
                <a:solidFill>
                  <a:srgbClr val="FFFF00"/>
                </a:solidFill>
              </a:rPr>
              <a:t>Getting in Contact</a:t>
            </a:r>
          </a:p>
        </p:txBody>
      </p:sp>
      <p:pic>
        <p:nvPicPr>
          <p:cNvPr id="32772" name="Picture 6">
            <a:extLst>
              <a:ext uri="{FF2B5EF4-FFF2-40B4-BE49-F238E27FC236}">
                <a16:creationId xmlns:a16="http://schemas.microsoft.com/office/drawing/2014/main" id="{A55B88DB-4046-4CBE-9D3E-26C5E89F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60350"/>
            <a:ext cx="15176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93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randombar(horizontal)">
                                      <p:cBhvr>
                                        <p:cTn id="7" dur="600">
                                          <p:stCondLst>
                                            <p:cond delay="0"/>
                                          </p:stCondLst>
                                        </p:cTn>
                                        <p:tgtEl>
                                          <p:spTgt spid="72706"/>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randombar(horizontal)">
                                      <p:cBhvr>
                                        <p:cTn id="11" dur="500"/>
                                        <p:tgtEl>
                                          <p:spTgt spid="7270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2707">
                                            <p:txEl>
                                              <p:pRg st="3" end="3"/>
                                            </p:txEl>
                                          </p:spTgt>
                                        </p:tgtEl>
                                        <p:attrNameLst>
                                          <p:attrName>style.visibility</p:attrName>
                                        </p:attrNameLst>
                                      </p:cBhvr>
                                      <p:to>
                                        <p:strVal val="visible"/>
                                      </p:to>
                                    </p:set>
                                    <p:animEffect transition="in" filter="randombar(horizontal)">
                                      <p:cBhvr>
                                        <p:cTn id="16" dur="500"/>
                                        <p:tgtEl>
                                          <p:spTgt spid="7270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2707">
                                            <p:txEl>
                                              <p:pRg st="4" end="4"/>
                                            </p:txEl>
                                          </p:spTgt>
                                        </p:tgtEl>
                                        <p:attrNameLst>
                                          <p:attrName>style.visibility</p:attrName>
                                        </p:attrNameLst>
                                      </p:cBhvr>
                                      <p:to>
                                        <p:strVal val="visible"/>
                                      </p:to>
                                    </p:set>
                                    <p:animEffect transition="in" filter="randombar(horizontal)">
                                      <p:cBhvr>
                                        <p:cTn id="21" dur="500"/>
                                        <p:tgtEl>
                                          <p:spTgt spid="72707">
                                            <p:txEl>
                                              <p:pRg st="4" end="4"/>
                                            </p:txEl>
                                          </p:spTgt>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72707">
                                            <p:txEl>
                                              <p:pRg st="5" end="5"/>
                                            </p:txEl>
                                          </p:spTgt>
                                        </p:tgtEl>
                                        <p:attrNameLst>
                                          <p:attrName>style.visibility</p:attrName>
                                        </p:attrNameLst>
                                      </p:cBhvr>
                                      <p:to>
                                        <p:strVal val="visible"/>
                                      </p:to>
                                    </p:set>
                                    <p:animEffect transition="in" filter="randombar(horizontal)">
                                      <p:cBhvr>
                                        <p:cTn id="25" dur="500"/>
                                        <p:tgtEl>
                                          <p:spTgt spid="72707">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2707">
                                            <p:txEl>
                                              <p:pRg st="6" end="6"/>
                                            </p:txEl>
                                          </p:spTgt>
                                        </p:tgtEl>
                                        <p:attrNameLst>
                                          <p:attrName>style.visibility</p:attrName>
                                        </p:attrNameLst>
                                      </p:cBhvr>
                                      <p:to>
                                        <p:strVal val="visible"/>
                                      </p:to>
                                    </p:set>
                                    <p:animEffect transition="in" filter="randombar(horizontal)">
                                      <p:cBhvr>
                                        <p:cTn id="30" dur="500"/>
                                        <p:tgtEl>
                                          <p:spTgt spid="72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054A22CC-9D7C-4C74-9B08-61A5B30C1933}"/>
              </a:ext>
            </a:extLst>
          </p:cNvPr>
          <p:cNvSpPr>
            <a:spLocks noGrp="1"/>
          </p:cNvSpPr>
          <p:nvPr>
            <p:ph idx="1"/>
          </p:nvPr>
        </p:nvSpPr>
        <p:spPr/>
        <p:txBody>
          <a:bodyPr/>
          <a:lstStyle/>
          <a:p>
            <a:pPr marL="0" indent="0" algn="ctr">
              <a:buFont typeface="Symbol" panose="05050102010706020507" pitchFamily="18" charset="2"/>
              <a:buNone/>
              <a:defRPr/>
            </a:pPr>
            <a:r>
              <a:rPr lang="en-US" altLang="en-US" sz="4400" dirty="0">
                <a:solidFill>
                  <a:schemeClr val="accent1">
                    <a:lumMod val="75000"/>
                  </a:schemeClr>
                </a:solidFill>
              </a:rPr>
              <a:t>Welcome to our school!</a:t>
            </a:r>
          </a:p>
        </p:txBody>
      </p:sp>
      <p:sp>
        <p:nvSpPr>
          <p:cNvPr id="10243" name="Title 2">
            <a:extLst>
              <a:ext uri="{FF2B5EF4-FFF2-40B4-BE49-F238E27FC236}">
                <a16:creationId xmlns:a16="http://schemas.microsoft.com/office/drawing/2014/main" id="{938FDEDB-9B6E-4119-B6C0-2639F65C7E5B}"/>
              </a:ext>
            </a:extLst>
          </p:cNvPr>
          <p:cNvSpPr>
            <a:spLocks noGrp="1"/>
          </p:cNvSpPr>
          <p:nvPr>
            <p:ph type="title"/>
          </p:nvPr>
        </p:nvSpPr>
        <p:spPr/>
        <p:txBody>
          <a:bodyPr/>
          <a:lstStyle/>
          <a:p>
            <a:pPr algn="l"/>
            <a:r>
              <a:rPr lang="en-US" altLang="en-US">
                <a:solidFill>
                  <a:srgbClr val="FFFF00"/>
                </a:solidFill>
              </a:rPr>
              <a:t>Lunsford Primary School</a:t>
            </a:r>
            <a:endParaRPr lang="en-US" altLang="en-US"/>
          </a:p>
        </p:txBody>
      </p:sp>
      <p:pic>
        <p:nvPicPr>
          <p:cNvPr id="10244" name="Picture 9" descr="\\Lunsford-Dc01\headteacher$\Pictures\Logo.png">
            <a:extLst>
              <a:ext uri="{FF2B5EF4-FFF2-40B4-BE49-F238E27FC236}">
                <a16:creationId xmlns:a16="http://schemas.microsoft.com/office/drawing/2014/main" id="{F7A5106F-4A01-4E47-AAC7-AA92D2872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88913"/>
            <a:ext cx="18002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a:extLst>
              <a:ext uri="{FF2B5EF4-FFF2-40B4-BE49-F238E27FC236}">
                <a16:creationId xmlns:a16="http://schemas.microsoft.com/office/drawing/2014/main" id="{0F895FD4-DEDB-4695-9C19-E2ADA4F13A83}"/>
              </a:ext>
            </a:extLst>
          </p:cNvPr>
          <p:cNvPicPr>
            <a:picLocks noChangeAspect="1"/>
          </p:cNvPicPr>
          <p:nvPr/>
        </p:nvPicPr>
        <p:blipFill>
          <a:blip r:embed="rId3">
            <a:extLst>
              <a:ext uri="{28A0092B-C50C-407E-A947-70E740481C1C}">
                <a14:useLocalDpi xmlns:a14="http://schemas.microsoft.com/office/drawing/2010/main" val="0"/>
              </a:ext>
            </a:extLst>
          </a:blip>
          <a:srcRect l="1045" t="18109" r="1492" b="14825"/>
          <a:stretch>
            <a:fillRect/>
          </a:stretch>
        </p:blipFill>
        <p:spPr bwMode="auto">
          <a:xfrm>
            <a:off x="900113" y="2763838"/>
            <a:ext cx="737711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233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4663-F7E3-406C-0610-E2E672D1D037}"/>
              </a:ext>
            </a:extLst>
          </p:cNvPr>
          <p:cNvSpPr>
            <a:spLocks noGrp="1"/>
          </p:cNvSpPr>
          <p:nvPr>
            <p:ph type="title"/>
          </p:nvPr>
        </p:nvSpPr>
        <p:spPr>
          <a:xfrm>
            <a:off x="1115616" y="2564904"/>
            <a:ext cx="6502400" cy="1239982"/>
          </a:xfrm>
        </p:spPr>
        <p:txBody>
          <a:bodyPr>
            <a:normAutofit fontScale="90000"/>
          </a:bodyPr>
          <a:lstStyle/>
          <a:p>
            <a:pPr>
              <a:spcBef>
                <a:spcPts val="0"/>
              </a:spcBef>
              <a:spcAft>
                <a:spcPts val="0"/>
              </a:spcAft>
            </a:pPr>
            <a:r>
              <a:rPr lang="en-US" sz="5025" dirty="0"/>
              <a:t>Our Values:</a:t>
            </a:r>
            <a:br>
              <a:rPr lang="en-US" dirty="0"/>
            </a:br>
            <a:r>
              <a:rPr lang="en-US" sz="27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Kindness     Respect    Positivity     Perseverance Responsibility     Hard work</a:t>
            </a:r>
            <a:br>
              <a:rPr lang="en-US" sz="27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055F9FF-6121-A1D1-C318-C85D651498EE}"/>
              </a:ext>
            </a:extLst>
          </p:cNvPr>
          <p:cNvSpPr>
            <a:spLocks noGrp="1"/>
          </p:cNvSpPr>
          <p:nvPr>
            <p:ph idx="1"/>
          </p:nvPr>
        </p:nvSpPr>
        <p:spPr>
          <a:xfrm>
            <a:off x="562899" y="3923139"/>
            <a:ext cx="7346164" cy="2961409"/>
          </a:xfrm>
        </p:spPr>
        <p:txBody>
          <a:bodyPr>
            <a:normAutofit/>
          </a:bodyPr>
          <a:lstStyle/>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KIND</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RESPECTFUL</a:t>
            </a: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POSITIVE</a:t>
            </a: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PERSEVERE</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RESPONSIBLE</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HARD WORKING </a:t>
            </a:r>
          </a:p>
          <a:p>
            <a:pPr marL="0" indent="0" algn="ctr">
              <a:spcBef>
                <a:spcPts val="0"/>
              </a:spcBef>
              <a:buNone/>
            </a:pPr>
            <a:endParaRPr lang="en-US" dirty="0"/>
          </a:p>
          <a:p>
            <a:pPr marL="0" indent="0" algn="ctr">
              <a:spcBef>
                <a:spcPts val="0"/>
              </a:spcBef>
              <a:spcAft>
                <a:spcPts val="0"/>
              </a:spcAft>
              <a:buNone/>
            </a:pPr>
            <a:endParaRPr lang="en-US" sz="22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102F2778-D0B0-A65D-0D4B-C3AB233AE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9121" y="381602"/>
            <a:ext cx="1259884" cy="1637850"/>
          </a:xfrm>
          <a:prstGeom prst="rect">
            <a:avLst/>
          </a:prstGeom>
        </p:spPr>
      </p:pic>
      <p:sp>
        <p:nvSpPr>
          <p:cNvPr id="4" name="TextBox 3">
            <a:extLst>
              <a:ext uri="{FF2B5EF4-FFF2-40B4-BE49-F238E27FC236}">
                <a16:creationId xmlns:a16="http://schemas.microsoft.com/office/drawing/2014/main" id="{1295CC5B-D7C1-88BA-7CA6-77AE794375DF}"/>
              </a:ext>
            </a:extLst>
          </p:cNvPr>
          <p:cNvSpPr txBox="1"/>
          <p:nvPr/>
        </p:nvSpPr>
        <p:spPr>
          <a:xfrm>
            <a:off x="2267744" y="692696"/>
            <a:ext cx="4536504" cy="1015663"/>
          </a:xfrm>
          <a:prstGeom prst="rect">
            <a:avLst/>
          </a:prstGeom>
          <a:noFill/>
        </p:spPr>
        <p:txBody>
          <a:bodyPr wrap="square" rtlCol="0">
            <a:spAutoFit/>
          </a:bodyPr>
          <a:lstStyle/>
          <a:p>
            <a:r>
              <a:rPr lang="en-US" sz="6000" i="1" dirty="0">
                <a:solidFill>
                  <a:schemeClr val="bg1"/>
                </a:solidFill>
                <a:latin typeface="Calibri Light" panose="020F0302020204030204" pitchFamily="34" charset="0"/>
                <a:cs typeface="Calibri Light" panose="020F0302020204030204" pitchFamily="34" charset="0"/>
              </a:rPr>
              <a:t>OUR VALUES </a:t>
            </a:r>
          </a:p>
        </p:txBody>
      </p:sp>
    </p:spTree>
    <p:extLst>
      <p:ext uri="{BB962C8B-B14F-4D97-AF65-F5344CB8AC3E}">
        <p14:creationId xmlns:p14="http://schemas.microsoft.com/office/powerpoint/2010/main" val="211067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46E6-6DAA-0C18-763E-08AAC1492D62}"/>
              </a:ext>
            </a:extLst>
          </p:cNvPr>
          <p:cNvSpPr>
            <a:spLocks noGrp="1"/>
          </p:cNvSpPr>
          <p:nvPr>
            <p:ph type="ctrTitle"/>
          </p:nvPr>
        </p:nvSpPr>
        <p:spPr>
          <a:xfrm>
            <a:off x="683568" y="548680"/>
            <a:ext cx="5825202" cy="1234727"/>
          </a:xfrm>
        </p:spPr>
        <p:txBody>
          <a:bodyPr>
            <a:normAutofit fontScale="90000"/>
          </a:bodyPr>
          <a:lstStyle/>
          <a:p>
            <a:r>
              <a:rPr lang="en-US" i="1" dirty="0">
                <a:latin typeface="Calibri Light" panose="020F0302020204030204" pitchFamily="34" charset="0"/>
                <a:cs typeface="Calibri Light" panose="020F0302020204030204" pitchFamily="34" charset="0"/>
              </a:rPr>
              <a:t>Our School Rules </a:t>
            </a:r>
            <a:br>
              <a:rPr lang="en-US" dirty="0"/>
            </a:br>
            <a:endParaRPr lang="en-US" dirty="0"/>
          </a:p>
        </p:txBody>
      </p:sp>
      <p:sp>
        <p:nvSpPr>
          <p:cNvPr id="3" name="Subtitle 2">
            <a:extLst>
              <a:ext uri="{FF2B5EF4-FFF2-40B4-BE49-F238E27FC236}">
                <a16:creationId xmlns:a16="http://schemas.microsoft.com/office/drawing/2014/main" id="{88965A03-31E0-942E-23AA-9BB15AA968AA}"/>
              </a:ext>
            </a:extLst>
          </p:cNvPr>
          <p:cNvSpPr>
            <a:spLocks noGrp="1"/>
          </p:cNvSpPr>
          <p:nvPr>
            <p:ph type="subTitle" idx="1"/>
          </p:nvPr>
        </p:nvSpPr>
        <p:spPr>
          <a:xfrm>
            <a:off x="1187624" y="1988840"/>
            <a:ext cx="5825202" cy="822674"/>
          </a:xfrm>
        </p:spPr>
        <p:txBody>
          <a:bodyPr>
            <a:noAutofit/>
          </a:bodyPr>
          <a:lstStyle/>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SAFE </a:t>
            </a:r>
          </a:p>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READY</a:t>
            </a:r>
          </a:p>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RESPECTFUL</a:t>
            </a:r>
            <a:r>
              <a:rPr lang="en-US" sz="5250" dirty="0">
                <a:solidFill>
                  <a:schemeClr val="accent2">
                    <a:lumMod val="75000"/>
                  </a:schemeClr>
                </a:solidFill>
              </a:rPr>
              <a:t> </a:t>
            </a:r>
          </a:p>
        </p:txBody>
      </p:sp>
      <p:pic>
        <p:nvPicPr>
          <p:cNvPr id="5" name="Picture 4" descr="A picture containing text&#10;&#10;Description automatically generated">
            <a:extLst>
              <a:ext uri="{FF2B5EF4-FFF2-40B4-BE49-F238E27FC236}">
                <a16:creationId xmlns:a16="http://schemas.microsoft.com/office/drawing/2014/main" id="{59973417-10BE-24C9-4F89-47792E73F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826" y="404664"/>
            <a:ext cx="1371942" cy="1783526"/>
          </a:xfrm>
          <a:prstGeom prst="rect">
            <a:avLst/>
          </a:prstGeom>
        </p:spPr>
      </p:pic>
    </p:spTree>
    <p:extLst>
      <p:ext uri="{BB962C8B-B14F-4D97-AF65-F5344CB8AC3E}">
        <p14:creationId xmlns:p14="http://schemas.microsoft.com/office/powerpoint/2010/main" val="61737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1549A-3ED6-B2B1-1CFA-96362D9261CE}"/>
              </a:ext>
            </a:extLst>
          </p:cNvPr>
          <p:cNvSpPr>
            <a:spLocks noGrp="1"/>
          </p:cNvSpPr>
          <p:nvPr>
            <p:ph type="title"/>
          </p:nvPr>
        </p:nvSpPr>
        <p:spPr>
          <a:xfrm>
            <a:off x="683568" y="361949"/>
            <a:ext cx="7488832" cy="990600"/>
          </a:xfrm>
        </p:spPr>
        <p:txBody>
          <a:bodyPr>
            <a:noAutofit/>
          </a:bodyPr>
          <a:lstStyle/>
          <a:p>
            <a:pPr marL="4763" indent="-4763" algn="just">
              <a:spcBef>
                <a:spcPts val="0"/>
              </a:spcBef>
              <a:spcAft>
                <a:spcPts val="0"/>
              </a:spcAft>
            </a:pPr>
            <a:r>
              <a:rPr lang="en-US" sz="4200" b="1" u="sng" dirty="0">
                <a:solidFill>
                  <a:schemeClr val="bg1"/>
                </a:solidFill>
                <a:latin typeface="Calibri Light" panose="020F0302020204030204" pitchFamily="34" charset="0"/>
                <a:ea typeface="Candara" panose="020E0502030303020204" pitchFamily="34" charset="0"/>
                <a:cs typeface="Candara" panose="020E0502030303020204" pitchFamily="34" charset="0"/>
              </a:rPr>
              <a:t>SCHOOL RULES – SAFE, READY, RESPECTFUL.</a:t>
            </a:r>
            <a:r>
              <a:rPr lang="en-US" sz="4200" b="1" dirty="0">
                <a:solidFill>
                  <a:schemeClr val="bg1"/>
                </a:solidFill>
                <a:latin typeface="Calibri Light" panose="020F0302020204030204" pitchFamily="34" charset="0"/>
                <a:ea typeface="Candara" panose="020E0502030303020204" pitchFamily="34" charset="0"/>
                <a:cs typeface="Candara" panose="020E0502030303020204" pitchFamily="34" charset="0"/>
              </a:rPr>
              <a:t> </a:t>
            </a:r>
            <a:endParaRPr lang="en-US" sz="4200" b="1" dirty="0">
              <a:solidFill>
                <a:schemeClr val="bg1"/>
              </a:solidFill>
              <a:latin typeface="Candara" panose="020E0502030303020204" pitchFamily="34" charset="0"/>
              <a:ea typeface="Candara" panose="020E0502030303020204" pitchFamily="34" charset="0"/>
              <a:cs typeface="Candara" panose="020E0502030303020204" pitchFamily="34" charset="0"/>
            </a:endParaRPr>
          </a:p>
        </p:txBody>
      </p:sp>
      <p:sp>
        <p:nvSpPr>
          <p:cNvPr id="3" name="Content Placeholder 2">
            <a:extLst>
              <a:ext uri="{FF2B5EF4-FFF2-40B4-BE49-F238E27FC236}">
                <a16:creationId xmlns:a16="http://schemas.microsoft.com/office/drawing/2014/main" id="{1F4A6D39-AA1A-0BF4-33F8-FB91AA013594}"/>
              </a:ext>
            </a:extLst>
          </p:cNvPr>
          <p:cNvSpPr>
            <a:spLocks noGrp="1"/>
          </p:cNvSpPr>
          <p:nvPr>
            <p:ph idx="1"/>
          </p:nvPr>
        </p:nvSpPr>
        <p:spPr>
          <a:xfrm>
            <a:off x="1115616" y="2564904"/>
            <a:ext cx="7416824" cy="3744416"/>
          </a:xfrm>
        </p:spPr>
        <p:txBody>
          <a:bodyPr>
            <a:normAutofit fontScale="85000" lnSpcReduction="20000"/>
          </a:bodyPr>
          <a:lstStyle/>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There are just 3 simple, clear and coherent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behaviour</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expectations. </a:t>
            </a: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This makes it easy for adults and children to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recognise</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good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behaviours</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and expectations.</a:t>
            </a: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They are easy to follow and easy to remember enabling all children and all adults to embrace them. </a:t>
            </a:r>
            <a:endParaRPr lang="en-US" sz="3400"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1350" dirty="0">
              <a:solidFill>
                <a:srgbClr val="000000"/>
              </a:solidFill>
              <a:latin typeface="Candara" panose="020E0502030303020204" pitchFamily="34" charset="0"/>
              <a:ea typeface="Candara" panose="020E0502030303020204" pitchFamily="34" charset="0"/>
              <a:cs typeface="Candara" panose="020E0502030303020204" pitchFamily="34" charset="0"/>
            </a:endParaRPr>
          </a:p>
        </p:txBody>
      </p:sp>
    </p:spTree>
    <p:extLst>
      <p:ext uri="{BB962C8B-B14F-4D97-AF65-F5344CB8AC3E}">
        <p14:creationId xmlns:p14="http://schemas.microsoft.com/office/powerpoint/2010/main" val="425535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8C31-91EB-912C-DB70-E18A7B25318D}"/>
              </a:ext>
            </a:extLst>
          </p:cNvPr>
          <p:cNvSpPr>
            <a:spLocks noGrp="1"/>
          </p:cNvSpPr>
          <p:nvPr>
            <p:ph type="title"/>
          </p:nvPr>
        </p:nvSpPr>
        <p:spPr/>
        <p:txBody>
          <a:bodyPr/>
          <a:lstStyle/>
          <a:p>
            <a:r>
              <a:rPr lang="en-US" dirty="0"/>
              <a:t>BE SAFE </a:t>
            </a:r>
          </a:p>
        </p:txBody>
      </p:sp>
      <p:sp>
        <p:nvSpPr>
          <p:cNvPr id="3" name="Content Placeholder 2">
            <a:extLst>
              <a:ext uri="{FF2B5EF4-FFF2-40B4-BE49-F238E27FC236}">
                <a16:creationId xmlns:a16="http://schemas.microsoft.com/office/drawing/2014/main" id="{0D980A84-2733-14EC-AF75-F25468FDCBDF}"/>
              </a:ext>
            </a:extLst>
          </p:cNvPr>
          <p:cNvSpPr>
            <a:spLocks noGrp="1"/>
          </p:cNvSpPr>
          <p:nvPr>
            <p:ph idx="1"/>
          </p:nvPr>
        </p:nvSpPr>
        <p:spPr>
          <a:xfrm>
            <a:off x="871538" y="2674938"/>
            <a:ext cx="7948934" cy="3994422"/>
          </a:xfrm>
        </p:spPr>
        <p:txBody>
          <a:bodyPr>
            <a:normAutofit/>
          </a:bodyPr>
          <a:lstStyle/>
          <a:p>
            <a:pPr marL="0" indent="0" algn="just">
              <a:spcBef>
                <a:spcPts val="0"/>
              </a:spcBef>
              <a:spcAft>
                <a:spcPts val="0"/>
              </a:spcAft>
              <a:buNone/>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are </a:t>
            </a:r>
            <a:r>
              <a:rPr lang="en-US" sz="2600" b="1" dirty="0">
                <a:solidFill>
                  <a:srgbClr val="000000"/>
                </a:solidFill>
                <a:latin typeface="Calibri Light" panose="020F0302020204030204" pitchFamily="34" charset="0"/>
                <a:ea typeface="Candara" panose="020E0502030303020204" pitchFamily="34" charset="0"/>
                <a:cs typeface="Candara" panose="020E0502030303020204" pitchFamily="34" charset="0"/>
              </a:rPr>
              <a:t>SAFE</a:t>
            </a: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 when: </a:t>
            </a:r>
          </a:p>
          <a:p>
            <a:pPr marL="0" indent="0" algn="just">
              <a:spcBef>
                <a:spcPts val="0"/>
              </a:spcBef>
              <a:spcAft>
                <a:spcPts val="0"/>
              </a:spcAft>
              <a:buNone/>
            </a:pPr>
            <a:endPar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move around school in a safe manner;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follow instructions to keep ourselves safe e.g. on school trips;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use equipment safely;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stay safe online;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cross roads safely;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keep our hands and feet to ourselves…</a:t>
            </a:r>
            <a:endParaRPr lang="en-US" sz="2600"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2175"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endParaRPr lang="en-US" dirty="0"/>
          </a:p>
        </p:txBody>
      </p:sp>
    </p:spTree>
    <p:extLst>
      <p:ext uri="{BB962C8B-B14F-4D97-AF65-F5344CB8AC3E}">
        <p14:creationId xmlns:p14="http://schemas.microsoft.com/office/powerpoint/2010/main" val="215533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8F04-7298-16E8-CA28-6BE401904FD0}"/>
              </a:ext>
            </a:extLst>
          </p:cNvPr>
          <p:cNvSpPr>
            <a:spLocks noGrp="1"/>
          </p:cNvSpPr>
          <p:nvPr>
            <p:ph type="title"/>
          </p:nvPr>
        </p:nvSpPr>
        <p:spPr/>
        <p:txBody>
          <a:bodyPr/>
          <a:lstStyle/>
          <a:p>
            <a:r>
              <a:rPr lang="en-US" dirty="0"/>
              <a:t>BE READY </a:t>
            </a:r>
          </a:p>
        </p:txBody>
      </p:sp>
      <p:sp>
        <p:nvSpPr>
          <p:cNvPr id="3" name="Content Placeholder 2">
            <a:extLst>
              <a:ext uri="{FF2B5EF4-FFF2-40B4-BE49-F238E27FC236}">
                <a16:creationId xmlns:a16="http://schemas.microsoft.com/office/drawing/2014/main" id="{83680551-C518-802D-C3EE-A1D38D81A35B}"/>
              </a:ext>
            </a:extLst>
          </p:cNvPr>
          <p:cNvSpPr>
            <a:spLocks noGrp="1"/>
          </p:cNvSpPr>
          <p:nvPr>
            <p:ph idx="1"/>
          </p:nvPr>
        </p:nvSpPr>
        <p:spPr/>
        <p:txBody>
          <a:bodyPr/>
          <a:lstStyle/>
          <a:p>
            <a:pPr marL="0" indent="0" algn="just">
              <a:spcBef>
                <a:spcPts val="0"/>
              </a:spcBef>
              <a:spcAft>
                <a:spcPts val="0"/>
              </a:spcAft>
              <a:buNone/>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are </a:t>
            </a:r>
            <a:r>
              <a:rPr lang="en-US" sz="2600" b="1" dirty="0">
                <a:solidFill>
                  <a:srgbClr val="000000"/>
                </a:solidFill>
                <a:latin typeface="Calibri Light" panose="020F0302020204030204" pitchFamily="34" charset="0"/>
                <a:ea typeface="Candara" panose="020E0502030303020204" pitchFamily="34" charset="0"/>
                <a:cs typeface="Candara" panose="020E0502030303020204" pitchFamily="34" charset="0"/>
              </a:rPr>
              <a:t>READY</a:t>
            </a: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 to learn when: </a:t>
            </a:r>
          </a:p>
          <a:p>
            <a:pPr marL="0" indent="0" algn="just">
              <a:spcBef>
                <a:spcPts val="0"/>
              </a:spcBef>
              <a:spcAft>
                <a:spcPts val="0"/>
              </a:spcAft>
              <a:buNone/>
            </a:pPr>
            <a:endPar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arrive at school on time;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have our equipment ready;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show that we are listening,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are ready to start lessons;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ready to listen and follow instructions.</a:t>
            </a:r>
            <a:endParaRPr lang="en-US" sz="2600"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1950" dirty="0">
              <a:solidFill>
                <a:srgbClr val="000000"/>
              </a:solidFill>
              <a:latin typeface="Candara" panose="020E0502030303020204" pitchFamily="34" charset="0"/>
              <a:ea typeface="Candara" panose="020E0502030303020204" pitchFamily="34" charset="0"/>
              <a:cs typeface="Candara" panose="020E0502030303020204" pitchFamily="34" charset="0"/>
            </a:endParaRPr>
          </a:p>
        </p:txBody>
      </p:sp>
    </p:spTree>
    <p:extLst>
      <p:ext uri="{BB962C8B-B14F-4D97-AF65-F5344CB8AC3E}">
        <p14:creationId xmlns:p14="http://schemas.microsoft.com/office/powerpoint/2010/main" val="230707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FA8E-CE77-F495-CEE7-E7B2216D922E}"/>
              </a:ext>
            </a:extLst>
          </p:cNvPr>
          <p:cNvSpPr>
            <a:spLocks noGrp="1"/>
          </p:cNvSpPr>
          <p:nvPr>
            <p:ph type="title"/>
          </p:nvPr>
        </p:nvSpPr>
        <p:spPr/>
        <p:txBody>
          <a:bodyPr/>
          <a:lstStyle/>
          <a:p>
            <a:r>
              <a:rPr lang="en-US" dirty="0"/>
              <a:t>BE RESPECTFUL </a:t>
            </a:r>
          </a:p>
        </p:txBody>
      </p:sp>
      <p:sp>
        <p:nvSpPr>
          <p:cNvPr id="3" name="Content Placeholder 2">
            <a:extLst>
              <a:ext uri="{FF2B5EF4-FFF2-40B4-BE49-F238E27FC236}">
                <a16:creationId xmlns:a16="http://schemas.microsoft.com/office/drawing/2014/main" id="{CB60972B-5D34-A44A-3D42-B76D9F88F9FE}"/>
              </a:ext>
            </a:extLst>
          </p:cNvPr>
          <p:cNvSpPr>
            <a:spLocks noGrp="1"/>
          </p:cNvSpPr>
          <p:nvPr>
            <p:ph idx="1"/>
          </p:nvPr>
        </p:nvSpPr>
        <p:spPr>
          <a:xfrm>
            <a:off x="508001" y="2477692"/>
            <a:ext cx="6728295" cy="3903636"/>
          </a:xfrm>
        </p:spPr>
        <p:txBody>
          <a:bodyPr/>
          <a:lstStyle/>
          <a:p>
            <a:pPr marL="0" indent="0">
              <a:buNone/>
            </a:pPr>
            <a:r>
              <a:rPr lang="en-US" sz="2600" dirty="0">
                <a:solidFill>
                  <a:srgbClr val="000000"/>
                </a:solidFill>
                <a:latin typeface="Calibri Light" panose="020F0302020204030204" pitchFamily="34" charset="0"/>
                <a:ea typeface="Candara" panose="020E0502030303020204" pitchFamily="34" charset="0"/>
              </a:rPr>
              <a:t>We are </a:t>
            </a:r>
            <a:r>
              <a:rPr lang="en-US" sz="2600" b="1" dirty="0">
                <a:solidFill>
                  <a:srgbClr val="000000"/>
                </a:solidFill>
                <a:latin typeface="Calibri Light" panose="020F0302020204030204" pitchFamily="34" charset="0"/>
                <a:ea typeface="Candara" panose="020E0502030303020204" pitchFamily="34" charset="0"/>
              </a:rPr>
              <a:t>RESPECTFUL</a:t>
            </a:r>
            <a:r>
              <a:rPr lang="en-US" sz="2600" dirty="0">
                <a:solidFill>
                  <a:srgbClr val="000000"/>
                </a:solidFill>
                <a:latin typeface="Calibri Light" panose="020F0302020204030204" pitchFamily="34" charset="0"/>
                <a:ea typeface="Candara" panose="020E0502030303020204" pitchFamily="34" charset="0"/>
              </a:rPr>
              <a:t> when: </a:t>
            </a:r>
          </a:p>
          <a:p>
            <a:r>
              <a:rPr lang="en-US" sz="2600" dirty="0">
                <a:solidFill>
                  <a:srgbClr val="000000"/>
                </a:solidFill>
                <a:latin typeface="Calibri Light" panose="020F0302020204030204" pitchFamily="34" charset="0"/>
                <a:ea typeface="Candara" panose="020E0502030303020204" pitchFamily="34" charset="0"/>
              </a:rPr>
              <a:t>we listen when others speak; </a:t>
            </a:r>
          </a:p>
          <a:p>
            <a:r>
              <a:rPr lang="en-US" sz="2600" dirty="0">
                <a:solidFill>
                  <a:srgbClr val="000000"/>
                </a:solidFill>
                <a:latin typeface="Calibri Light" panose="020F0302020204030204" pitchFamily="34" charset="0"/>
                <a:ea typeface="Candara" panose="020E0502030303020204" pitchFamily="34" charset="0"/>
              </a:rPr>
              <a:t>we respect the property of our friends and the school; </a:t>
            </a:r>
          </a:p>
          <a:p>
            <a:r>
              <a:rPr lang="en-US" sz="2600" dirty="0">
                <a:solidFill>
                  <a:srgbClr val="000000"/>
                </a:solidFill>
                <a:latin typeface="Calibri Light" panose="020F0302020204030204" pitchFamily="34" charset="0"/>
                <a:ea typeface="Candara" panose="020E0502030303020204" pitchFamily="34" charset="0"/>
              </a:rPr>
              <a:t>we show manners; </a:t>
            </a:r>
          </a:p>
          <a:p>
            <a:r>
              <a:rPr lang="en-US" sz="2600" dirty="0">
                <a:solidFill>
                  <a:srgbClr val="000000"/>
                </a:solidFill>
                <a:latin typeface="Calibri Light" panose="020F0302020204030204" pitchFamily="34" charset="0"/>
                <a:ea typeface="Candara" panose="020E0502030303020204" pitchFamily="34" charset="0"/>
              </a:rPr>
              <a:t>we consider others' feelings; </a:t>
            </a:r>
          </a:p>
          <a:p>
            <a:r>
              <a:rPr lang="en-US" sz="2600" dirty="0">
                <a:solidFill>
                  <a:srgbClr val="000000"/>
                </a:solidFill>
                <a:latin typeface="Calibri Light" panose="020F0302020204030204" pitchFamily="34" charset="0"/>
                <a:ea typeface="Candara" panose="020E0502030303020204" pitchFamily="34" charset="0"/>
              </a:rPr>
              <a:t>we focus our attention; </a:t>
            </a:r>
          </a:p>
          <a:p>
            <a:r>
              <a:rPr lang="en-US" sz="2600" dirty="0">
                <a:solidFill>
                  <a:srgbClr val="000000"/>
                </a:solidFill>
                <a:latin typeface="Calibri Light" panose="020F0302020204030204" pitchFamily="34" charset="0"/>
                <a:ea typeface="Candara" panose="020E0502030303020204" pitchFamily="34" charset="0"/>
              </a:rPr>
              <a:t>we show effort</a:t>
            </a:r>
            <a:endParaRPr lang="en-US" sz="2600" dirty="0"/>
          </a:p>
          <a:p>
            <a:endParaRPr lang="en-US" dirty="0"/>
          </a:p>
        </p:txBody>
      </p:sp>
    </p:spTree>
    <p:extLst>
      <p:ext uri="{BB962C8B-B14F-4D97-AF65-F5344CB8AC3E}">
        <p14:creationId xmlns:p14="http://schemas.microsoft.com/office/powerpoint/2010/main" val="193540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3337E2-23DE-456F-8564-03E991F389A4}"/>
              </a:ext>
            </a:extLst>
          </p:cNvPr>
          <p:cNvSpPr>
            <a:spLocks noGrp="1"/>
          </p:cNvSpPr>
          <p:nvPr>
            <p:ph idx="1"/>
          </p:nvPr>
        </p:nvSpPr>
        <p:spPr>
          <a:xfrm>
            <a:off x="1043608" y="3848472"/>
            <a:ext cx="6824662" cy="2443163"/>
          </a:xfrm>
        </p:spPr>
        <p:txBody>
          <a:bodyPr/>
          <a:lstStyle/>
          <a:p>
            <a:pPr marL="0" indent="0">
              <a:buFont typeface="Symbol" panose="05050102010706020507" pitchFamily="18" charset="2"/>
              <a:buNone/>
              <a:defRPr/>
            </a:pPr>
            <a:r>
              <a:rPr lang="en-US" sz="1800" dirty="0">
                <a:latin typeface="Calibri Light" panose="020F0302020204030204" pitchFamily="34" charset="0"/>
                <a:cs typeface="Calibri Light" panose="020F0302020204030204" pitchFamily="34" charset="0"/>
              </a:rPr>
              <a:t>Lunsford Primary monitors the attendance of every child in the school. We work with and support those children and their families who are not attending school without sufficient reason. </a:t>
            </a:r>
            <a:r>
              <a:rPr lang="en-US" sz="1800" b="1" u="sng" dirty="0">
                <a:latin typeface="Calibri Light" panose="020F0302020204030204" pitchFamily="34" charset="0"/>
                <a:cs typeface="Calibri Light" panose="020F0302020204030204" pitchFamily="34" charset="0"/>
              </a:rPr>
              <a:t>Our attendance target for this academic year is 96.5% attendance. </a:t>
            </a:r>
          </a:p>
          <a:p>
            <a:pPr marL="0" indent="0">
              <a:buFont typeface="Symbol" panose="05050102010706020507" pitchFamily="18" charset="2"/>
              <a:buNone/>
              <a:defRPr/>
            </a:pPr>
            <a:r>
              <a:rPr lang="en-US" sz="1800" dirty="0">
                <a:latin typeface="Calibri Light" panose="020F0302020204030204" pitchFamily="34" charset="0"/>
                <a:cs typeface="Calibri Light" panose="020F0302020204030204" pitchFamily="34" charset="0"/>
              </a:rPr>
              <a:t>To put this in perspective 95% sounds good, but means that your child misses:</a:t>
            </a:r>
          </a:p>
          <a:p>
            <a:pPr>
              <a:defRPr/>
            </a:pPr>
            <a:r>
              <a:rPr lang="en-US" sz="1800" dirty="0">
                <a:latin typeface="Calibri Light" panose="020F0302020204030204" pitchFamily="34" charset="0"/>
                <a:cs typeface="Calibri Light" panose="020F0302020204030204" pitchFamily="34" charset="0"/>
              </a:rPr>
              <a:t>one half day each fortnight</a:t>
            </a:r>
          </a:p>
          <a:p>
            <a:pPr>
              <a:defRPr/>
            </a:pPr>
            <a:r>
              <a:rPr lang="en-US" sz="1800" dirty="0">
                <a:latin typeface="Calibri Light" panose="020F0302020204030204" pitchFamily="34" charset="0"/>
                <a:cs typeface="Calibri Light" panose="020F0302020204030204" pitchFamily="34" charset="0"/>
              </a:rPr>
              <a:t>two weeks every school year</a:t>
            </a:r>
          </a:p>
          <a:p>
            <a:pPr>
              <a:defRPr/>
            </a:pPr>
            <a:r>
              <a:rPr lang="en-US" sz="1800" dirty="0">
                <a:latin typeface="Calibri Light" panose="020F0302020204030204" pitchFamily="34" charset="0"/>
                <a:cs typeface="Calibri Light" panose="020F0302020204030204" pitchFamily="34" charset="0"/>
              </a:rPr>
              <a:t>over three-quarters of a school year in a school career</a:t>
            </a:r>
          </a:p>
          <a:p>
            <a:pPr>
              <a:defRPr/>
            </a:pPr>
            <a:endParaRPr lang="en-US" dirty="0"/>
          </a:p>
        </p:txBody>
      </p:sp>
      <p:sp>
        <p:nvSpPr>
          <p:cNvPr id="44035" name="Title 2">
            <a:extLst>
              <a:ext uri="{FF2B5EF4-FFF2-40B4-BE49-F238E27FC236}">
                <a16:creationId xmlns:a16="http://schemas.microsoft.com/office/drawing/2014/main" id="{D15B2629-6DD8-48AC-8FAE-A208FB302B12}"/>
              </a:ext>
            </a:extLst>
          </p:cNvPr>
          <p:cNvSpPr>
            <a:spLocks noGrp="1"/>
          </p:cNvSpPr>
          <p:nvPr>
            <p:ph type="title"/>
          </p:nvPr>
        </p:nvSpPr>
        <p:spPr/>
        <p:txBody>
          <a:bodyPr/>
          <a:lstStyle/>
          <a:p>
            <a:r>
              <a:rPr lang="en-US" altLang="en-US">
                <a:solidFill>
                  <a:srgbClr val="FFC000"/>
                </a:solidFill>
                <a:latin typeface="Calibri Light" panose="020F0302020204030204" pitchFamily="34" charset="0"/>
                <a:cs typeface="Calibri Light" panose="020F0302020204030204" pitchFamily="34" charset="0"/>
              </a:rPr>
              <a:t>Attendance</a:t>
            </a:r>
          </a:p>
        </p:txBody>
      </p:sp>
      <p:pic>
        <p:nvPicPr>
          <p:cNvPr id="44036" name="Picture 2" descr="Image result for school attendance facts uk">
            <a:extLst>
              <a:ext uri="{FF2B5EF4-FFF2-40B4-BE49-F238E27FC236}">
                <a16:creationId xmlns:a16="http://schemas.microsoft.com/office/drawing/2014/main" id="{7B4E04D7-C18A-4842-BDBD-D823BB520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606"/>
          <a:stretch>
            <a:fillRect/>
          </a:stretch>
        </p:blipFill>
        <p:spPr bwMode="auto">
          <a:xfrm>
            <a:off x="471488" y="1849438"/>
            <a:ext cx="82296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randombar(horizontal)">
                                      <p:cBhvr>
                                        <p:cTn id="7" dur="600">
                                          <p:stCondLst>
                                            <p:cond delay="0"/>
                                          </p:stCondLst>
                                        </p:cTn>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 calcmode="lin" valueType="num">
                                      <p:cBhvr additive="base">
                                        <p:cTn id="12" dur="500" fill="hold"/>
                                        <p:tgtEl>
                                          <p:spTgt spid="44036"/>
                                        </p:tgtEl>
                                        <p:attrNameLst>
                                          <p:attrName>ppt_x</p:attrName>
                                        </p:attrNameLst>
                                      </p:cBhvr>
                                      <p:tavLst>
                                        <p:tav tm="0">
                                          <p:val>
                                            <p:strVal val="#ppt_x"/>
                                          </p:val>
                                        </p:tav>
                                        <p:tav tm="100000">
                                          <p:val>
                                            <p:strVal val="#ppt_x"/>
                                          </p:val>
                                        </p:tav>
                                      </p:tavLst>
                                    </p:anim>
                                    <p:anim calcmode="lin" valueType="num">
                                      <p:cBhvr additive="base">
                                        <p:cTn id="13"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additive="base">
                                        <p:cTn id="4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403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34d301d-d4c2-4fa9-b2b4-b936703136e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A3D94CF5BEB04DB95B866211778684" ma:contentTypeVersion="18" ma:contentTypeDescription="Create a new document." ma:contentTypeScope="" ma:versionID="8038768e18d71067922501d43a4e786b">
  <xsd:schema xmlns:xsd="http://www.w3.org/2001/XMLSchema" xmlns:xs="http://www.w3.org/2001/XMLSchema" xmlns:p="http://schemas.microsoft.com/office/2006/metadata/properties" xmlns:ns3="134d301d-d4c2-4fa9-b2b4-b936703136ea" xmlns:ns4="2ae311ca-7816-4563-b5a7-042953172111" targetNamespace="http://schemas.microsoft.com/office/2006/metadata/properties" ma:root="true" ma:fieldsID="084bf6bdb451c380ce395888b6ce9529" ns3:_="" ns4:_="">
    <xsd:import namespace="134d301d-d4c2-4fa9-b2b4-b936703136ea"/>
    <xsd:import namespace="2ae311ca-7816-4563-b5a7-04295317211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d301d-d4c2-4fa9-b2b4-b93670313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e311ca-7816-4563-b5a7-04295317211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36F27A-C512-4981-9272-A2F6C05222D6}">
  <ds:schemaRefs>
    <ds:schemaRef ds:uri="http://schemas.microsoft.com/sharepoint/v3/contenttype/forms"/>
  </ds:schemaRefs>
</ds:datastoreItem>
</file>

<file path=customXml/itemProps2.xml><?xml version="1.0" encoding="utf-8"?>
<ds:datastoreItem xmlns:ds="http://schemas.openxmlformats.org/officeDocument/2006/customXml" ds:itemID="{610869FD-A1BD-4BCC-A69B-CA956D2A3231}">
  <ds:schemaRefs>
    <ds:schemaRef ds:uri="134d301d-d4c2-4fa9-b2b4-b936703136ea"/>
    <ds:schemaRef ds:uri="http://schemas.microsoft.com/office/2006/documentManagement/types"/>
    <ds:schemaRef ds:uri="http://www.w3.org/XML/1998/namespace"/>
    <ds:schemaRef ds:uri="http://schemas.microsoft.com/office/infopath/2007/PartnerControls"/>
    <ds:schemaRef ds:uri="http://purl.org/dc/elements/1.1/"/>
    <ds:schemaRef ds:uri="http://purl.org/dc/dcmitype/"/>
    <ds:schemaRef ds:uri="http://schemas.microsoft.com/office/2006/metadata/properties"/>
    <ds:schemaRef ds:uri="http://schemas.openxmlformats.org/package/2006/metadata/core-properties"/>
    <ds:schemaRef ds:uri="2ae311ca-7816-4563-b5a7-042953172111"/>
    <ds:schemaRef ds:uri="http://purl.org/dc/terms/"/>
  </ds:schemaRefs>
</ds:datastoreItem>
</file>

<file path=customXml/itemProps3.xml><?xml version="1.0" encoding="utf-8"?>
<ds:datastoreItem xmlns:ds="http://schemas.openxmlformats.org/officeDocument/2006/customXml" ds:itemID="{25C4A207-51CA-4BA5-AA62-58F1A63F16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d301d-d4c2-4fa9-b2b4-b936703136ea"/>
    <ds:schemaRef ds:uri="2ae311ca-7816-4563-b5a7-042953172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Waveform</Template>
  <TotalTime>8692</TotalTime>
  <Words>1850</Words>
  <Application>Microsoft Office PowerPoint</Application>
  <PresentationFormat>On-screen Show (4:3)</PresentationFormat>
  <Paragraphs>180</Paragraphs>
  <Slides>27</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Comic Sans MS</vt:lpstr>
      <vt:lpstr>Source Sans Pro</vt:lpstr>
      <vt:lpstr>Symbol</vt:lpstr>
      <vt:lpstr>Times New Roman</vt:lpstr>
      <vt:lpstr>Waveform</vt:lpstr>
      <vt:lpstr>Lunsford Primary School</vt:lpstr>
      <vt:lpstr>Who’s Who?</vt:lpstr>
      <vt:lpstr>Our Values: Kindness     Respect    Positivity     Perseverance Responsibility     Hard work </vt:lpstr>
      <vt:lpstr>Our School Rules  </vt:lpstr>
      <vt:lpstr>SCHOOL RULES – SAFE, READY, RESPECTFUL. </vt:lpstr>
      <vt:lpstr>BE SAFE </vt:lpstr>
      <vt:lpstr>BE READY </vt:lpstr>
      <vt:lpstr>BE RESPECTFUL </vt:lpstr>
      <vt:lpstr>Attendance</vt:lpstr>
      <vt:lpstr>Attendance</vt:lpstr>
      <vt:lpstr>Uniform</vt:lpstr>
      <vt:lpstr>PowerPoint Presentation</vt:lpstr>
      <vt:lpstr>Welcome to Tiger Class!</vt:lpstr>
      <vt:lpstr>Our Topics </vt:lpstr>
      <vt:lpstr>Phonics / Spellings</vt:lpstr>
      <vt:lpstr>Number Bonds / Times Tables</vt:lpstr>
      <vt:lpstr>Reading</vt:lpstr>
      <vt:lpstr>Homework</vt:lpstr>
      <vt:lpstr>PE</vt:lpstr>
      <vt:lpstr>Assessment</vt:lpstr>
      <vt:lpstr>Online  Safety</vt:lpstr>
      <vt:lpstr>Online Safety</vt:lpstr>
      <vt:lpstr>Mobile Phones – Year 5 and 6</vt:lpstr>
      <vt:lpstr>Mobile Phones – Year 5 and 6</vt:lpstr>
      <vt:lpstr>Getting in Contact</vt:lpstr>
      <vt:lpstr>Getting in Contact</vt:lpstr>
      <vt:lpstr>Lunsford Primary School</vt:lpstr>
    </vt:vector>
  </TitlesOfParts>
  <Company>Dame Janet J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Dame Janet Community Junior School</dc:title>
  <dc:creator>The Headteacher</dc:creator>
  <cp:lastModifiedBy>Lorraine Abbott</cp:lastModifiedBy>
  <cp:revision>240</cp:revision>
  <cp:lastPrinted>2016-06-21T11:26:50Z</cp:lastPrinted>
  <dcterms:created xsi:type="dcterms:W3CDTF">2006-07-04T09:52:48Z</dcterms:created>
  <dcterms:modified xsi:type="dcterms:W3CDTF">2024-09-18T14:42:09Z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0x010100DBA3D94CF5BEB04DB95B866211778684</vt:lpwstr>
  </property>
</Properties>
</file>