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406" r:id="rId6"/>
    <p:sldId id="392" r:id="rId7"/>
    <p:sldId id="390" r:id="rId8"/>
    <p:sldId id="361" r:id="rId9"/>
    <p:sldId id="393" r:id="rId10"/>
    <p:sldId id="360" r:id="rId11"/>
    <p:sldId id="397" r:id="rId12"/>
    <p:sldId id="394" r:id="rId13"/>
    <p:sldId id="398" r:id="rId14"/>
    <p:sldId id="395" r:id="rId15"/>
    <p:sldId id="399" r:id="rId16"/>
    <p:sldId id="396" r:id="rId17"/>
    <p:sldId id="400" r:id="rId18"/>
    <p:sldId id="314" r:id="rId19"/>
    <p:sldId id="401" r:id="rId20"/>
    <p:sldId id="386" r:id="rId21"/>
    <p:sldId id="403" r:id="rId22"/>
    <p:sldId id="402" r:id="rId23"/>
    <p:sldId id="407" r:id="rId24"/>
    <p:sldId id="404"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AF60BB-DADC-4E91-85DE-87FA6D3ABD50}" v="75" dt="2019-11-11T14:59:24.5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3"/>
    <p:restoredTop sz="94662"/>
  </p:normalViewPr>
  <p:slideViewPr>
    <p:cSldViewPr snapToGrid="0">
      <p:cViewPr varScale="1">
        <p:scale>
          <a:sx n="68" d="100"/>
          <a:sy n="68" d="100"/>
        </p:scale>
        <p:origin x="15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14/01/2021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14/01/2021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14/01/2021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14/01/2021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14/01/2021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14/01/2021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14/01/2021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urvey.zohopublic.eu/zs/V2BBWx"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search/?fwp_topic=gps-scheme-of-work" TargetMode="External"/><Relationship Id="rId2" Type="http://schemas.openxmlformats.org/officeDocument/2006/relationships/hyperlink" Target="https://classroomsecrets.co.uk/content-domain-filter/?fwp_contentdomain=2g2.3"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classroomsecrets.co.uk/recognising-commands-year-2-sentence-types-1-resource-pack"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673B032-AD64-4587-BD34-99FF0A323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2"/>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7" name="Picture 6">
            <a:extLst>
              <a:ext uri="{FF2B5EF4-FFF2-40B4-BE49-F238E27FC236}">
                <a16:creationId xmlns:a16="http://schemas.microsoft.com/office/drawing/2014/main" id="{1DAD6B6F-4EFF-48F2-9E37-ADB5F823FF54}"/>
              </a:ext>
            </a:extLst>
          </p:cNvPr>
          <p:cNvPicPr>
            <a:picLocks noChangeAspect="1"/>
          </p:cNvPicPr>
          <p:nvPr/>
        </p:nvPicPr>
        <p:blipFill rotWithShape="1">
          <a:blip r:embed="rId3">
            <a:extLst>
              <a:ext uri="{28A0092B-C50C-407E-A947-70E740481C1C}">
                <a14:useLocalDpi xmlns:a14="http://schemas.microsoft.com/office/drawing/2010/main" val="0"/>
              </a:ext>
            </a:extLst>
          </a:blip>
          <a:srcRect t="24366"/>
          <a:stretch/>
        </p:blipFill>
        <p:spPr>
          <a:xfrm>
            <a:off x="793488" y="789271"/>
            <a:ext cx="7557025" cy="4040703"/>
          </a:xfrm>
          <a:prstGeom prst="rect">
            <a:avLst/>
          </a:prstGeom>
        </p:spPr>
      </p:pic>
      <p:pic>
        <p:nvPicPr>
          <p:cNvPr id="8" name="Picture 7" descr="A close up of a sign&#10;&#10;Description generated with high confidence">
            <a:extLst>
              <a:ext uri="{FF2B5EF4-FFF2-40B4-BE49-F238E27FC236}">
                <a16:creationId xmlns:a16="http://schemas.microsoft.com/office/drawing/2014/main" id="{0EF9D809-38BA-4C9F-AAE2-681885D258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7705C028-07EC-4355-9C0F-A94E6CDB480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Does this command need an exclamation mark or a full stop?  </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Please can you pass the salt.</a:t>
            </a:r>
          </a:p>
          <a:p>
            <a:pPr lvl="0" defTabSz="685800">
              <a:defRPr/>
            </a:pPr>
            <a:endParaRPr lang="en-GB" sz="2800" b="1" dirty="0">
              <a:solidFill>
                <a:srgbClr val="FF0000"/>
              </a:solidFill>
              <a:latin typeface="Century Gothic" panose="020B0502020202020204" pitchFamily="34" charset="0"/>
            </a:endParaRPr>
          </a:p>
          <a:p>
            <a:pPr lvl="0" defTabSz="685800">
              <a:defRPr/>
            </a:pPr>
            <a:endParaRPr lang="en-GB" sz="2800" b="1" dirty="0">
              <a:solidFill>
                <a:srgbClr val="FF0000"/>
              </a:solidFill>
              <a:latin typeface="Century Gothic" panose="020B0502020202020204" pitchFamily="34" charset="0"/>
            </a:endParaRPr>
          </a:p>
          <a:p>
            <a:pPr lvl="0" defTabSz="685800">
              <a:defRPr/>
            </a:pPr>
            <a:r>
              <a:rPr lang="en-GB" sz="2000" b="1" dirty="0">
                <a:solidFill>
                  <a:srgbClr val="FF0000"/>
                </a:solidFill>
                <a:latin typeface="Century Gothic" panose="020B0502020202020204" pitchFamily="34" charset="0"/>
              </a:rPr>
              <a:t>A full stop because it is a polite request.</a:t>
            </a:r>
            <a:endParaRPr lang="en-GB" sz="1600" b="1" dirty="0">
              <a:solidFill>
                <a:srgbClr val="FF0000"/>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AA5060D3-B4BC-4241-93EE-EDDAE35C49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DDDD93C3-FF81-4EFA-9894-1C75A2368F6D}"/>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819689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This command tells a person what to do.</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Run away from the monster! </a:t>
            </a:r>
            <a:endParaRPr lang="en-GB" sz="16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B2122005-12EC-4CA9-BB03-F3F557B200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C15AB2FF-E99A-4A9B-91BC-FDCFA6843AF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122812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This command tells a person what to do.</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Run away from the monster! </a:t>
            </a:r>
          </a:p>
          <a:p>
            <a:endParaRPr lang="en-GB" sz="28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True.</a:t>
            </a:r>
            <a:endParaRPr lang="en-GB" b="1" dirty="0">
              <a:solidFill>
                <a:srgbClr val="FF0000"/>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23B01FA3-1704-4C7B-B921-E8CD953E72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3E28CA3E-7872-4459-885D-4BC8D5A3F51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69555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Which command is correct?  </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A. Always use your manners?</a:t>
            </a:r>
          </a:p>
          <a:p>
            <a:pPr marL="228600" lvl="0" indent="-228600" defTabSz="685800">
              <a:buFontTx/>
              <a:buAutoNum type="alphaUcPeriod"/>
              <a:defRPr/>
            </a:pPr>
            <a:endParaRPr lang="en-GB" sz="2000" b="1"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B. always use your manners!</a:t>
            </a:r>
          </a:p>
          <a:p>
            <a:pPr marL="228600" lvl="0" indent="-228600" defTabSz="685800">
              <a:buFontTx/>
              <a:buAutoNum type="alphaUcPeriod"/>
              <a:defRPr/>
            </a:pPr>
            <a:endParaRPr lang="en-GB" sz="2000" b="1"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 always use your manners.</a:t>
            </a: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D. Always use your manners.</a:t>
            </a:r>
          </a:p>
        </p:txBody>
      </p:sp>
      <p:pic>
        <p:nvPicPr>
          <p:cNvPr id="6" name="Picture 5" descr="A close up of a sign&#10;&#10;Description generated with high confidence">
            <a:extLst>
              <a:ext uri="{FF2B5EF4-FFF2-40B4-BE49-F238E27FC236}">
                <a16:creationId xmlns:a16="http://schemas.microsoft.com/office/drawing/2014/main" id="{1663D5B3-72D8-4CB1-B359-9D06838413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F9059A7-62E2-4880-AFFE-E8336C434A1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558109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Which command is correct?  </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000" b="1" dirty="0">
                <a:solidFill>
                  <a:schemeClr val="bg1">
                    <a:lumMod val="65000"/>
                  </a:schemeClr>
                </a:solidFill>
                <a:latin typeface="Century Gothic" panose="020B0502020202020204" pitchFamily="34" charset="0"/>
              </a:rPr>
              <a:t>A. Always use your manners?</a:t>
            </a:r>
          </a:p>
          <a:p>
            <a:pPr marL="228600" lvl="0" indent="-228600" defTabSz="685800">
              <a:buFontTx/>
              <a:buAutoNum type="alphaUcPeriod"/>
              <a:defRPr/>
            </a:pPr>
            <a:endParaRPr lang="en-GB" sz="2000" b="1" dirty="0">
              <a:solidFill>
                <a:schemeClr val="bg1">
                  <a:lumMod val="65000"/>
                </a:schemeClr>
              </a:solidFill>
              <a:latin typeface="Century Gothic" panose="020B0502020202020204" pitchFamily="34" charset="0"/>
            </a:endParaRPr>
          </a:p>
          <a:p>
            <a:pPr lvl="0" defTabSz="685800">
              <a:defRPr/>
            </a:pPr>
            <a:r>
              <a:rPr lang="en-GB" sz="2000" b="1" dirty="0">
                <a:solidFill>
                  <a:schemeClr val="bg1">
                    <a:lumMod val="65000"/>
                  </a:schemeClr>
                </a:solidFill>
                <a:latin typeface="Century Gothic" panose="020B0502020202020204" pitchFamily="34" charset="0"/>
              </a:rPr>
              <a:t>B. always use your manners!</a:t>
            </a:r>
          </a:p>
          <a:p>
            <a:pPr marL="228600" lvl="0" indent="-228600" defTabSz="685800">
              <a:buFontTx/>
              <a:buAutoNum type="alphaUcPeriod"/>
              <a:defRPr/>
            </a:pPr>
            <a:endParaRPr lang="en-GB" sz="2000" b="1" dirty="0">
              <a:solidFill>
                <a:schemeClr val="bg1">
                  <a:lumMod val="65000"/>
                </a:schemeClr>
              </a:solidFill>
              <a:latin typeface="Century Gothic" panose="020B0502020202020204" pitchFamily="34" charset="0"/>
            </a:endParaRPr>
          </a:p>
          <a:p>
            <a:pPr lvl="0" defTabSz="685800">
              <a:defRPr/>
            </a:pPr>
            <a:r>
              <a:rPr lang="en-GB" sz="2000" b="1" dirty="0">
                <a:solidFill>
                  <a:schemeClr val="bg1">
                    <a:lumMod val="65000"/>
                  </a:schemeClr>
                </a:solidFill>
                <a:latin typeface="Century Gothic" panose="020B0502020202020204" pitchFamily="34" charset="0"/>
              </a:rPr>
              <a:t>C. always use your manners.</a:t>
            </a: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000" b="1" dirty="0">
                <a:solidFill>
                  <a:srgbClr val="FF0000"/>
                </a:solidFill>
                <a:latin typeface="Century Gothic" panose="020B0502020202020204" pitchFamily="34" charset="0"/>
              </a:rPr>
              <a:t>D. Always use your manners.</a:t>
            </a:r>
          </a:p>
          <a:p>
            <a:pPr lvl="0" defTabSz="685800">
              <a:defRPr/>
            </a:pPr>
            <a:endParaRPr lang="en-GB" sz="2800" b="1" dirty="0">
              <a:solidFill>
                <a:srgbClr val="FF0000"/>
              </a:solidFill>
              <a:latin typeface="Century Gothic" panose="020B0502020202020204" pitchFamily="34" charset="0"/>
            </a:endParaRPr>
          </a:p>
          <a:p>
            <a:pPr defTabSz="685800">
              <a:defRPr/>
            </a:pPr>
            <a:r>
              <a:rPr lang="en-GB" sz="2000" b="1" dirty="0">
                <a:solidFill>
                  <a:srgbClr val="FF0000"/>
                </a:solidFill>
                <a:latin typeface="Century Gothic" panose="020B0502020202020204" pitchFamily="34" charset="0"/>
              </a:rPr>
              <a:t>D is correct because it has a capital letter and a full stop.  </a:t>
            </a:r>
          </a:p>
          <a:p>
            <a:pPr lvl="0" defTabSz="685800">
              <a:defRPr/>
            </a:pPr>
            <a:endParaRPr lang="en-GB" sz="2800" b="1" dirty="0">
              <a:solidFill>
                <a:srgbClr val="FF0000"/>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DFFB234B-1A6A-4169-AF56-5957A97BBD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30F44DC0-8D4C-4C08-8C83-2B0CE1FAC6D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76582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Create a command using some of the cards below.</a:t>
            </a:r>
          </a:p>
        </p:txBody>
      </p:sp>
      <p:sp>
        <p:nvSpPr>
          <p:cNvPr id="6" name="Rectangle: Rounded Corners 20">
            <a:extLst>
              <a:ext uri="{FF2B5EF4-FFF2-40B4-BE49-F238E27FC236}">
                <a16:creationId xmlns:a16="http://schemas.microsoft.com/office/drawing/2014/main" id="{503F81A4-DA6D-E64D-BE3F-53BFD87557FF}"/>
              </a:ext>
            </a:extLst>
          </p:cNvPr>
          <p:cNvSpPr/>
          <p:nvPr/>
        </p:nvSpPr>
        <p:spPr>
          <a:xfrm>
            <a:off x="2108420" y="1550967"/>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down </a:t>
            </a:r>
          </a:p>
        </p:txBody>
      </p:sp>
      <p:sp>
        <p:nvSpPr>
          <p:cNvPr id="7" name="Rectangle: Rounded Corners 24">
            <a:extLst>
              <a:ext uri="{FF2B5EF4-FFF2-40B4-BE49-F238E27FC236}">
                <a16:creationId xmlns:a16="http://schemas.microsoft.com/office/drawing/2014/main" id="{628F5BFF-D18E-634C-8F2C-986DA3418990}"/>
              </a:ext>
            </a:extLst>
          </p:cNvPr>
          <p:cNvSpPr/>
          <p:nvPr/>
        </p:nvSpPr>
        <p:spPr>
          <a:xfrm>
            <a:off x="5126758" y="1550967"/>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get</a:t>
            </a:r>
          </a:p>
        </p:txBody>
      </p:sp>
      <p:sp>
        <p:nvSpPr>
          <p:cNvPr id="8" name="Rectangle: Rounded Corners 25">
            <a:extLst>
              <a:ext uri="{FF2B5EF4-FFF2-40B4-BE49-F238E27FC236}">
                <a16:creationId xmlns:a16="http://schemas.microsoft.com/office/drawing/2014/main" id="{0C567C4D-0AEE-F24C-A93E-478C197A3A07}"/>
              </a:ext>
            </a:extLst>
          </p:cNvPr>
          <p:cNvSpPr/>
          <p:nvPr/>
        </p:nvSpPr>
        <p:spPr>
          <a:xfrm>
            <a:off x="2108420" y="2250056"/>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up</a:t>
            </a:r>
          </a:p>
        </p:txBody>
      </p:sp>
      <p:sp>
        <p:nvSpPr>
          <p:cNvPr id="9" name="Rectangle: Rounded Corners 26">
            <a:extLst>
              <a:ext uri="{FF2B5EF4-FFF2-40B4-BE49-F238E27FC236}">
                <a16:creationId xmlns:a16="http://schemas.microsoft.com/office/drawing/2014/main" id="{FCA629BC-E646-9649-B133-5FE0CEC7DD07}"/>
              </a:ext>
            </a:extLst>
          </p:cNvPr>
          <p:cNvSpPr/>
          <p:nvPr/>
        </p:nvSpPr>
        <p:spPr>
          <a:xfrm>
            <a:off x="5126758" y="2251298"/>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a:t>
            </a:r>
          </a:p>
        </p:txBody>
      </p:sp>
      <p:sp>
        <p:nvSpPr>
          <p:cNvPr id="10" name="Rectangle: Rounded Corners 28">
            <a:extLst>
              <a:ext uri="{FF2B5EF4-FFF2-40B4-BE49-F238E27FC236}">
                <a16:creationId xmlns:a16="http://schemas.microsoft.com/office/drawing/2014/main" id="{DF817AD5-CD2D-704E-9780-76515BE43152}"/>
              </a:ext>
            </a:extLst>
          </p:cNvPr>
          <p:cNvSpPr/>
          <p:nvPr/>
        </p:nvSpPr>
        <p:spPr>
          <a:xfrm>
            <a:off x="2108420" y="2949145"/>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a:t>
            </a:r>
          </a:p>
        </p:txBody>
      </p:sp>
      <p:sp>
        <p:nvSpPr>
          <p:cNvPr id="11" name="Rectangle: Rounded Corners 29">
            <a:extLst>
              <a:ext uri="{FF2B5EF4-FFF2-40B4-BE49-F238E27FC236}">
                <a16:creationId xmlns:a16="http://schemas.microsoft.com/office/drawing/2014/main" id="{63C16E6E-AB0E-7B4C-8BE2-F0FFBFBCB142}"/>
              </a:ext>
            </a:extLst>
          </p:cNvPr>
          <p:cNvSpPr/>
          <p:nvPr/>
        </p:nvSpPr>
        <p:spPr>
          <a:xfrm>
            <a:off x="5126758" y="2951629"/>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from</a:t>
            </a:r>
          </a:p>
        </p:txBody>
      </p:sp>
      <p:sp>
        <p:nvSpPr>
          <p:cNvPr id="12" name="Rectangle: Rounded Corners 30">
            <a:extLst>
              <a:ext uri="{FF2B5EF4-FFF2-40B4-BE49-F238E27FC236}">
                <a16:creationId xmlns:a16="http://schemas.microsoft.com/office/drawing/2014/main" id="{B2B877AB-31B8-794C-BF6C-7951D113E488}"/>
              </a:ext>
            </a:extLst>
          </p:cNvPr>
          <p:cNvSpPr/>
          <p:nvPr/>
        </p:nvSpPr>
        <p:spPr>
          <a:xfrm>
            <a:off x="2105479" y="3648233"/>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there</a:t>
            </a:r>
          </a:p>
        </p:txBody>
      </p:sp>
      <p:sp>
        <p:nvSpPr>
          <p:cNvPr id="13" name="Rectangle: Rounded Corners 31">
            <a:extLst>
              <a:ext uri="{FF2B5EF4-FFF2-40B4-BE49-F238E27FC236}">
                <a16:creationId xmlns:a16="http://schemas.microsoft.com/office/drawing/2014/main" id="{6E2F4D97-380C-DD43-82CC-860418955978}"/>
              </a:ext>
            </a:extLst>
          </p:cNvPr>
          <p:cNvSpPr/>
          <p:nvPr/>
        </p:nvSpPr>
        <p:spPr>
          <a:xfrm>
            <a:off x="5126758" y="3651959"/>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now</a:t>
            </a:r>
          </a:p>
        </p:txBody>
      </p:sp>
      <p:pic>
        <p:nvPicPr>
          <p:cNvPr id="14" name="Picture 13" descr="A close up of a sign&#10;&#10;Description generated with high confidence">
            <a:extLst>
              <a:ext uri="{FF2B5EF4-FFF2-40B4-BE49-F238E27FC236}">
                <a16:creationId xmlns:a16="http://schemas.microsoft.com/office/drawing/2014/main" id="{D63F3B4D-1BA6-4F16-B396-5DE18FCA29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5" name="TextBox 8">
            <a:extLst>
              <a:ext uri="{FF2B5EF4-FFF2-40B4-BE49-F238E27FC236}">
                <a16:creationId xmlns:a16="http://schemas.microsoft.com/office/drawing/2014/main" id="{82C6C34A-F029-4FA3-B13A-52056AD8D71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636014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Create a command using some of the cards below.</a:t>
            </a:r>
          </a:p>
        </p:txBody>
      </p:sp>
      <p:sp>
        <p:nvSpPr>
          <p:cNvPr id="6" name="Rectangle: Rounded Corners 20">
            <a:extLst>
              <a:ext uri="{FF2B5EF4-FFF2-40B4-BE49-F238E27FC236}">
                <a16:creationId xmlns:a16="http://schemas.microsoft.com/office/drawing/2014/main" id="{503F81A4-DA6D-E64D-BE3F-53BFD87557FF}"/>
              </a:ext>
            </a:extLst>
          </p:cNvPr>
          <p:cNvSpPr/>
          <p:nvPr/>
        </p:nvSpPr>
        <p:spPr>
          <a:xfrm>
            <a:off x="2301493" y="3657581"/>
            <a:ext cx="1694172" cy="565436"/>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down </a:t>
            </a:r>
          </a:p>
        </p:txBody>
      </p:sp>
      <p:sp>
        <p:nvSpPr>
          <p:cNvPr id="7" name="Rectangle: Rounded Corners 24">
            <a:extLst>
              <a:ext uri="{FF2B5EF4-FFF2-40B4-BE49-F238E27FC236}">
                <a16:creationId xmlns:a16="http://schemas.microsoft.com/office/drawing/2014/main" id="{628F5BFF-D18E-634C-8F2C-986DA3418990}"/>
              </a:ext>
            </a:extLst>
          </p:cNvPr>
          <p:cNvSpPr/>
          <p:nvPr/>
        </p:nvSpPr>
        <p:spPr>
          <a:xfrm>
            <a:off x="412065" y="3657581"/>
            <a:ext cx="1694172" cy="565436"/>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Get</a:t>
            </a:r>
          </a:p>
        </p:txBody>
      </p:sp>
      <p:sp>
        <p:nvSpPr>
          <p:cNvPr id="9" name="Rectangle: Rounded Corners 26">
            <a:extLst>
              <a:ext uri="{FF2B5EF4-FFF2-40B4-BE49-F238E27FC236}">
                <a16:creationId xmlns:a16="http://schemas.microsoft.com/office/drawing/2014/main" id="{FCA629BC-E646-9649-B133-5FE0CEC7DD07}"/>
              </a:ext>
            </a:extLst>
          </p:cNvPr>
          <p:cNvSpPr/>
          <p:nvPr/>
        </p:nvSpPr>
        <p:spPr>
          <a:xfrm>
            <a:off x="2301493" y="4426321"/>
            <a:ext cx="1694172" cy="565436"/>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 !</a:t>
            </a:r>
          </a:p>
        </p:txBody>
      </p:sp>
      <p:sp>
        <p:nvSpPr>
          <p:cNvPr id="11" name="Rectangle: Rounded Corners 29">
            <a:extLst>
              <a:ext uri="{FF2B5EF4-FFF2-40B4-BE49-F238E27FC236}">
                <a16:creationId xmlns:a16="http://schemas.microsoft.com/office/drawing/2014/main" id="{63C16E6E-AB0E-7B4C-8BE2-F0FFBFBCB142}"/>
              </a:ext>
            </a:extLst>
          </p:cNvPr>
          <p:cNvSpPr/>
          <p:nvPr/>
        </p:nvSpPr>
        <p:spPr>
          <a:xfrm>
            <a:off x="4190921" y="3657581"/>
            <a:ext cx="1694172" cy="565436"/>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from</a:t>
            </a:r>
          </a:p>
        </p:txBody>
      </p:sp>
      <p:sp>
        <p:nvSpPr>
          <p:cNvPr id="12" name="Rectangle: Rounded Corners 30">
            <a:extLst>
              <a:ext uri="{FF2B5EF4-FFF2-40B4-BE49-F238E27FC236}">
                <a16:creationId xmlns:a16="http://schemas.microsoft.com/office/drawing/2014/main" id="{B2B877AB-31B8-794C-BF6C-7951D113E488}"/>
              </a:ext>
            </a:extLst>
          </p:cNvPr>
          <p:cNvSpPr/>
          <p:nvPr/>
        </p:nvSpPr>
        <p:spPr>
          <a:xfrm>
            <a:off x="6080349" y="3657581"/>
            <a:ext cx="1694172" cy="565436"/>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there</a:t>
            </a:r>
          </a:p>
        </p:txBody>
      </p:sp>
      <p:sp>
        <p:nvSpPr>
          <p:cNvPr id="13" name="Rectangle: Rounded Corners 31">
            <a:extLst>
              <a:ext uri="{FF2B5EF4-FFF2-40B4-BE49-F238E27FC236}">
                <a16:creationId xmlns:a16="http://schemas.microsoft.com/office/drawing/2014/main" id="{6E2F4D97-380C-DD43-82CC-860418955978}"/>
              </a:ext>
            </a:extLst>
          </p:cNvPr>
          <p:cNvSpPr/>
          <p:nvPr/>
        </p:nvSpPr>
        <p:spPr>
          <a:xfrm>
            <a:off x="412065" y="4457327"/>
            <a:ext cx="1694172" cy="565436"/>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now</a:t>
            </a:r>
          </a:p>
        </p:txBody>
      </p:sp>
      <p:sp>
        <p:nvSpPr>
          <p:cNvPr id="14" name="Rectangle: Rounded Corners 25">
            <a:extLst>
              <a:ext uri="{FF2B5EF4-FFF2-40B4-BE49-F238E27FC236}">
                <a16:creationId xmlns:a16="http://schemas.microsoft.com/office/drawing/2014/main" id="{19A37CD7-042E-8146-922F-8AC8D4A4FB5C}"/>
              </a:ext>
            </a:extLst>
          </p:cNvPr>
          <p:cNvSpPr/>
          <p:nvPr/>
        </p:nvSpPr>
        <p:spPr>
          <a:xfrm>
            <a:off x="2108420" y="2250056"/>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up</a:t>
            </a:r>
          </a:p>
        </p:txBody>
      </p:sp>
      <p:sp>
        <p:nvSpPr>
          <p:cNvPr id="15" name="Rectangle: Rounded Corners 26">
            <a:extLst>
              <a:ext uri="{FF2B5EF4-FFF2-40B4-BE49-F238E27FC236}">
                <a16:creationId xmlns:a16="http://schemas.microsoft.com/office/drawing/2014/main" id="{0F786795-BCC3-C048-9279-F12A84D2E4A7}"/>
              </a:ext>
            </a:extLst>
          </p:cNvPr>
          <p:cNvSpPr/>
          <p:nvPr/>
        </p:nvSpPr>
        <p:spPr>
          <a:xfrm>
            <a:off x="5126758" y="2251298"/>
            <a:ext cx="1694172" cy="565436"/>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a:t>
            </a:r>
          </a:p>
        </p:txBody>
      </p:sp>
      <p:pic>
        <p:nvPicPr>
          <p:cNvPr id="20" name="Picture 19" descr="A close up of a sign&#10;&#10;Description generated with high confidence">
            <a:extLst>
              <a:ext uri="{FF2B5EF4-FFF2-40B4-BE49-F238E27FC236}">
                <a16:creationId xmlns:a16="http://schemas.microsoft.com/office/drawing/2014/main" id="{8B043160-F448-4857-832D-CCB53FD6BD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8">
            <a:extLst>
              <a:ext uri="{FF2B5EF4-FFF2-40B4-BE49-F238E27FC236}">
                <a16:creationId xmlns:a16="http://schemas.microsoft.com/office/drawing/2014/main" id="{09652FB5-C96D-4048-961D-1F235174823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401985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Which of these are commands? </a:t>
            </a:r>
          </a:p>
          <a:p>
            <a:pPr lvl="0" defTabSz="685800">
              <a:defRPr/>
            </a:pPr>
            <a:endParaRPr lang="en-GB" sz="2000" b="1" dirty="0">
              <a:solidFill>
                <a:prstClr val="black"/>
              </a:solidFill>
              <a:latin typeface="Century Gothic" panose="020B0502020202020204" pitchFamily="34" charset="0"/>
            </a:endParaRP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A. I am going on holiday next week.</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B. Stop chasing me!    </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C. Do you want to share these grapes with me?</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D. Please push me on the swing.</a:t>
            </a:r>
          </a:p>
          <a:p>
            <a:pPr lvl="0" defTabSz="685800">
              <a:defRPr/>
            </a:pPr>
            <a:endParaRPr lang="en-GB" sz="2000" b="1" dirty="0">
              <a:solidFill>
                <a:prstClr val="black"/>
              </a:solidFill>
              <a:latin typeface="Century Gothic" panose="020B0502020202020204" pitchFamily="34" charset="0"/>
            </a:endParaRPr>
          </a:p>
          <a:p>
            <a:pPr lvl="0" defTabSz="685800">
              <a:defRPr/>
            </a:pPr>
            <a:endParaRPr lang="en-GB" sz="2000" b="1" dirty="0">
              <a:solidFill>
                <a:prstClr val="black"/>
              </a:solidFill>
              <a:latin typeface="Century Gothic" panose="020B0502020202020204" pitchFamily="34" charset="0"/>
            </a:endParaRPr>
          </a:p>
          <a:p>
            <a:pPr defTabSz="685800">
              <a:defRPr/>
            </a:pPr>
            <a:r>
              <a:rPr lang="en-GB" sz="2000" b="1" dirty="0">
                <a:solidFill>
                  <a:prstClr val="black"/>
                </a:solidFill>
                <a:latin typeface="Century Gothic" panose="020B0502020202020204" pitchFamily="34" charset="0"/>
              </a:rPr>
              <a:t>Explain your answer.</a:t>
            </a:r>
          </a:p>
          <a:p>
            <a:pPr lvl="0" defTabSz="685800">
              <a:defRPr/>
            </a:pPr>
            <a:endParaRPr lang="en-GB" sz="2000" b="1" dirty="0">
              <a:solidFill>
                <a:srgbClr val="FF0000"/>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FA5009C1-BB2D-454C-AFF5-5E8F84241E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5DEF1B42-BBFC-4180-B495-A9759D9A95FD}"/>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10986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Which of these are commands? </a:t>
            </a:r>
          </a:p>
          <a:p>
            <a:pPr lvl="0" defTabSz="685800">
              <a:defRPr/>
            </a:pPr>
            <a:endParaRPr lang="en-GB" sz="2000" b="1" dirty="0">
              <a:solidFill>
                <a:prstClr val="black"/>
              </a:solidFill>
              <a:latin typeface="Century Gothic" panose="020B0502020202020204" pitchFamily="34" charset="0"/>
            </a:endParaRP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A. I am going on holiday next week.</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B. Stop chasing me!    </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 Do you want to share these grapes with me?</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D. Please push me on the swing.</a:t>
            </a:r>
          </a:p>
          <a:p>
            <a:pPr lvl="0" defTabSz="685800">
              <a:defRPr/>
            </a:pPr>
            <a:endParaRPr lang="en-GB" sz="2000" b="1" dirty="0">
              <a:solidFill>
                <a:prstClr val="black"/>
              </a:solidFill>
              <a:latin typeface="Century Gothic" panose="020B0502020202020204" pitchFamily="34" charset="0"/>
            </a:endParaRPr>
          </a:p>
          <a:p>
            <a:pPr lvl="0" defTabSz="685800">
              <a:defRPr/>
            </a:pPr>
            <a:endParaRPr lang="en-GB" sz="2000" b="1" dirty="0">
              <a:solidFill>
                <a:prstClr val="black"/>
              </a:solidFill>
              <a:latin typeface="Century Gothic" panose="020B0502020202020204" pitchFamily="34" charset="0"/>
            </a:endParaRPr>
          </a:p>
          <a:p>
            <a:pPr defTabSz="685800">
              <a:defRPr/>
            </a:pPr>
            <a:r>
              <a:rPr lang="en-GB" sz="2000" b="1" dirty="0">
                <a:solidFill>
                  <a:prstClr val="black"/>
                </a:solidFill>
                <a:latin typeface="Century Gothic" panose="020B0502020202020204" pitchFamily="34" charset="0"/>
              </a:rPr>
              <a:t>Explain your answer.</a:t>
            </a:r>
          </a:p>
          <a:p>
            <a:pPr defTabSz="685800">
              <a:defRPr/>
            </a:pPr>
            <a:r>
              <a:rPr lang="en-GB" sz="2000" b="1" dirty="0">
                <a:solidFill>
                  <a:schemeClr val="tx1"/>
                </a:solidFill>
                <a:latin typeface="Century Gothic" panose="020B0502020202020204" pitchFamily="34" charset="0"/>
              </a:rPr>
              <a:t>B and D are commands because…</a:t>
            </a: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4371BD1E-26A8-45A1-ACE0-9DC8D64193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B4C77E51-146B-425F-9455-8ACA17B1D0A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42240617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Which of these are commands? </a:t>
            </a:r>
          </a:p>
          <a:p>
            <a:pPr lvl="0" defTabSz="685800">
              <a:defRPr/>
            </a:pPr>
            <a:endParaRPr lang="en-GB" sz="2000" b="1" dirty="0">
              <a:solidFill>
                <a:prstClr val="black"/>
              </a:solidFill>
              <a:latin typeface="Century Gothic" panose="020B0502020202020204" pitchFamily="34" charset="0"/>
            </a:endParaRP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A. I am going on holiday next week.</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rgbClr val="FF0000"/>
                </a:solidFill>
                <a:latin typeface="Century Gothic" panose="020B0502020202020204" pitchFamily="34" charset="0"/>
              </a:rPr>
              <a:t>B. Stop chasing me!    </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 Do you want to share these grapes with me?</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rgbClr val="FF0000"/>
                </a:solidFill>
                <a:latin typeface="Century Gothic" panose="020B0502020202020204" pitchFamily="34" charset="0"/>
              </a:rPr>
              <a:t>D. Please push me on the swing.</a:t>
            </a:r>
          </a:p>
          <a:p>
            <a:pPr lvl="0" defTabSz="685800">
              <a:defRPr/>
            </a:pPr>
            <a:endParaRPr lang="en-GB" sz="2000" b="1" dirty="0">
              <a:solidFill>
                <a:prstClr val="black"/>
              </a:solidFill>
              <a:latin typeface="Century Gothic" panose="020B0502020202020204" pitchFamily="34" charset="0"/>
            </a:endParaRPr>
          </a:p>
          <a:p>
            <a:pPr lvl="0" defTabSz="685800">
              <a:defRPr/>
            </a:pPr>
            <a:endParaRPr lang="en-GB" sz="2000" b="1" dirty="0">
              <a:solidFill>
                <a:prstClr val="black"/>
              </a:solidFill>
              <a:latin typeface="Century Gothic" panose="020B0502020202020204" pitchFamily="34" charset="0"/>
            </a:endParaRPr>
          </a:p>
          <a:p>
            <a:pPr defTabSz="685800">
              <a:defRPr/>
            </a:pPr>
            <a:r>
              <a:rPr lang="en-GB" sz="2000" b="1" dirty="0">
                <a:solidFill>
                  <a:prstClr val="black"/>
                </a:solidFill>
                <a:latin typeface="Century Gothic" panose="020B0502020202020204" pitchFamily="34" charset="0"/>
              </a:rPr>
              <a:t>Explain your answer.</a:t>
            </a:r>
            <a:endParaRPr lang="en-GB" sz="2400" b="1" dirty="0">
              <a:solidFill>
                <a:prstClr val="black"/>
              </a:solidFill>
              <a:latin typeface="Century Gothic" panose="020B0502020202020204" pitchFamily="34" charset="0"/>
            </a:endParaRPr>
          </a:p>
          <a:p>
            <a:pPr defTabSz="685800">
              <a:defRPr/>
            </a:pPr>
            <a:r>
              <a:rPr lang="en-GB" sz="2000" b="1" dirty="0">
                <a:solidFill>
                  <a:srgbClr val="FF0000"/>
                </a:solidFill>
                <a:latin typeface="Century Gothic" panose="020B0502020202020204" pitchFamily="34" charset="0"/>
              </a:rPr>
              <a:t>B and D are commands because they are telling a person what to do. </a:t>
            </a:r>
          </a:p>
          <a:p>
            <a:pPr defTabSz="685800">
              <a:defRPr/>
            </a:pPr>
            <a:r>
              <a:rPr lang="en-GB" sz="2000" b="1" dirty="0">
                <a:solidFill>
                  <a:srgbClr val="FF0000"/>
                </a:solidFill>
                <a:latin typeface="Century Gothic" panose="020B0502020202020204" pitchFamily="34" charset="0"/>
              </a:rPr>
              <a:t>A is a statement and C is a question.  </a:t>
            </a:r>
            <a:endParaRPr lang="en-GB" sz="2000" b="1" dirty="0">
              <a:solidFill>
                <a:prstClr val="black"/>
              </a:solidFill>
              <a:latin typeface="Century Gothic" panose="020B0502020202020204" pitchFamily="34" charset="0"/>
            </a:endParaRPr>
          </a:p>
          <a:p>
            <a:pPr lvl="0" defTabSz="685800">
              <a:defRPr/>
            </a:pPr>
            <a:endParaRPr lang="en-GB" sz="2000" b="1" dirty="0">
              <a:solidFill>
                <a:srgbClr val="FF0000"/>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662BA64D-AE37-45D8-B471-C9C3B1FA5E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98BA4C38-61DA-4557-A58D-DAE401DA963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191852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2 – Autumn Block 5 – Sentence Types 1 – Recognising Commands</a:t>
            </a:r>
          </a:p>
          <a:p>
            <a:pPr lvl="0" algn="ctr"/>
            <a:endParaRPr lang="en-GB" sz="2000" b="1" u="sng" dirty="0">
              <a:solidFill>
                <a:srgbClr val="E7E6E6">
                  <a:lumMod val="50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lnSpc>
                <a:spcPct val="100000"/>
              </a:lnSpc>
              <a:spcAft>
                <a:spcPts val="0"/>
              </a:spcAft>
            </a:pPr>
            <a:r>
              <a:rPr lang="en-US" sz="1200" b="1" dirty="0">
                <a:solidFill>
                  <a:schemeClr val="tx1"/>
                </a:solidFill>
                <a:latin typeface="Century Gothic" panose="020B0502020202020204" pitchFamily="34" charset="0"/>
              </a:rPr>
              <a:t>English Year 2: ((2G2.3)</a:t>
            </a:r>
            <a:r>
              <a:rPr lang="en-US" sz="1200" b="1" dirty="0">
                <a:latin typeface="Century Gothic" panose="020B0502020202020204" pitchFamily="34" charset="0"/>
              </a:rPr>
              <a:t> </a:t>
            </a:r>
            <a:r>
              <a:rPr lang="en-US" sz="1200" b="1" dirty="0">
                <a:latin typeface="Century Gothic" panose="020B0502020202020204" pitchFamily="34" charset="0"/>
                <a:hlinkClick r:id="rId2"/>
              </a:rPr>
              <a:t>How the grammatical patterns in a sentence indicate its function as a command</a:t>
            </a:r>
            <a:endParaRPr lang="en-US" sz="1200" b="1" dirty="0">
              <a:latin typeface="Century Gothic" panose="020B0502020202020204" pitchFamily="34" charset="0"/>
            </a:endParaRP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fontAlgn="base">
              <a:spcAft>
                <a:spcPts val="0"/>
              </a:spcAft>
            </a:pPr>
            <a:r>
              <a:rPr lang="en-US" sz="1200" b="1" dirty="0">
                <a:solidFill>
                  <a:schemeClr val="tx1"/>
                </a:solidFill>
                <a:latin typeface="Century Gothic" panose="020B0502020202020204" pitchFamily="34" charset="0"/>
              </a:rPr>
              <a:t>Terminology for pupils:</a:t>
            </a:r>
          </a:p>
          <a:p>
            <a:pPr marL="171450" indent="-171450" fontAlgn="base">
              <a:spcAft>
                <a:spcPts val="0"/>
              </a:spcAft>
              <a:buFont typeface="Arial" panose="020B0604020202020204" pitchFamily="34" charset="0"/>
              <a:buChar char="•"/>
            </a:pPr>
            <a:r>
              <a:rPr lang="en-US" sz="1200" b="1" dirty="0">
                <a:solidFill>
                  <a:schemeClr val="tx1"/>
                </a:solidFill>
                <a:latin typeface="Century Gothic" panose="020B0502020202020204" pitchFamily="34" charset="0"/>
              </a:rPr>
              <a:t>English Year 2: </a:t>
            </a:r>
            <a:r>
              <a:rPr lang="fr-FR" sz="1200" b="1" dirty="0">
                <a:solidFill>
                  <a:schemeClr val="tx1"/>
                </a:solidFill>
                <a:latin typeface="Century Gothic" panose="020B0502020202020204" pitchFamily="34" charset="0"/>
              </a:rPr>
              <a:t>(2G2.3) </a:t>
            </a:r>
            <a:r>
              <a:rPr lang="fr-FR" sz="1200" b="1" dirty="0">
                <a:latin typeface="Century Gothic" panose="020B0502020202020204" pitchFamily="34" charset="0"/>
                <a:hlinkClick r:id="rId2"/>
              </a:rPr>
              <a:t>command</a:t>
            </a:r>
            <a:endParaRPr lang="en-GB" sz="1200" b="1" dirty="0">
              <a:solidFill>
                <a:schemeClr val="tx1"/>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3"/>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4"/>
              </a:rPr>
              <a:t>review</a:t>
            </a:r>
            <a:r>
              <a:rPr lang="en-GB" sz="1600" b="1" dirty="0">
                <a:solidFill>
                  <a:prstClr val="black"/>
                </a:solidFill>
                <a:latin typeface="Century Gothic" panose="020B0502020202020204" pitchFamily="34" charset="0"/>
              </a:rPr>
              <a:t> it on our website.</a:t>
            </a:r>
          </a:p>
        </p:txBody>
      </p:sp>
      <p:pic>
        <p:nvPicPr>
          <p:cNvPr id="6" name="Picture 5" descr="A close up of a sign&#10;&#10;Description generated with high confidence">
            <a:extLst>
              <a:ext uri="{FF2B5EF4-FFF2-40B4-BE49-F238E27FC236}">
                <a16:creationId xmlns:a16="http://schemas.microsoft.com/office/drawing/2014/main" id="{12478AF6-8C0D-42D6-96E5-AF88BCC7187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456BAE38-2D8B-472B-89A3-862F89E10B2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939336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sym typeface="Wingdings" panose="05000000000000000000" pitchFamily="2" charset="2"/>
              </a:rPr>
              <a:t>These commands are incorrect.</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Rewrite the commands correctly, including punctuation.</a:t>
            </a:r>
            <a:endParaRPr lang="en-GB"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BBBE74DA-2EDF-4C88-8168-649C4016AF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D010D368-42F0-4AB3-BD5F-4B29DA79504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5" name="Table 3">
            <a:extLst>
              <a:ext uri="{FF2B5EF4-FFF2-40B4-BE49-F238E27FC236}">
                <a16:creationId xmlns:a16="http://schemas.microsoft.com/office/drawing/2014/main" id="{931A4EE8-D918-4B3F-957D-5287F5D3792F}"/>
              </a:ext>
            </a:extLst>
          </p:cNvPr>
          <p:cNvGraphicFramePr>
            <a:graphicFrameLocks noGrp="1"/>
          </p:cNvGraphicFramePr>
          <p:nvPr>
            <p:extLst>
              <p:ext uri="{D42A27DB-BD31-4B8C-83A1-F6EECF244321}">
                <p14:modId xmlns:p14="http://schemas.microsoft.com/office/powerpoint/2010/main" val="3995039372"/>
              </p:ext>
            </p:extLst>
          </p:nvPr>
        </p:nvGraphicFramePr>
        <p:xfrm>
          <a:off x="409567" y="1563685"/>
          <a:ext cx="6096000" cy="2377440"/>
        </p:xfrm>
        <a:graphic>
          <a:graphicData uri="http://schemas.openxmlformats.org/drawingml/2006/table">
            <a:tbl>
              <a:tblPr firstRow="1" bandRow="1">
                <a:tableStyleId>{5940675A-B579-460E-94D1-54222C63F5DA}</a:tableStyleId>
              </a:tblPr>
              <a:tblGrid>
                <a:gridCol w="476251">
                  <a:extLst>
                    <a:ext uri="{9D8B030D-6E8A-4147-A177-3AD203B41FA5}">
                      <a16:colId xmlns:a16="http://schemas.microsoft.com/office/drawing/2014/main" val="2418766223"/>
                    </a:ext>
                  </a:extLst>
                </a:gridCol>
                <a:gridCol w="5619749">
                  <a:extLst>
                    <a:ext uri="{9D8B030D-6E8A-4147-A177-3AD203B41FA5}">
                      <a16:colId xmlns:a16="http://schemas.microsoft.com/office/drawing/2014/main" val="2611781129"/>
                    </a:ext>
                  </a:extLst>
                </a:gridCol>
              </a:tblGrid>
              <a:tr h="370840">
                <a:tc>
                  <a:txBody>
                    <a:bodyPr/>
                    <a:lstStyle/>
                    <a:p>
                      <a:r>
                        <a:rPr lang="en-GB" sz="2000" b="1" dirty="0">
                          <a:solidFill>
                            <a:schemeClr val="tx1"/>
                          </a:solidFill>
                          <a:latin typeface="Century Gothic" panose="020B0502020202020204" pitchFamily="34" charset="0"/>
                        </a:rPr>
                        <a:t>A.</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washing dishes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9124700"/>
                  </a:ext>
                </a:extLst>
              </a:tr>
              <a:tr h="370840">
                <a:tc>
                  <a:txBody>
                    <a:bodyPr/>
                    <a:lstStyle/>
                    <a:p>
                      <a:endParaRPr lang="en-GB" sz="2000" b="1">
                        <a:solidFill>
                          <a:schemeClr val="tx1"/>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000" b="1" dirty="0">
                        <a:solidFill>
                          <a:srgbClr val="FF0000"/>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51380002"/>
                  </a:ext>
                </a:extLst>
              </a:tr>
              <a:tr h="370840">
                <a:tc>
                  <a:txBody>
                    <a:bodyPr/>
                    <a:lstStyle/>
                    <a:p>
                      <a:r>
                        <a:rPr lang="en-GB" sz="2000" b="1" dirty="0">
                          <a:solidFill>
                            <a:schemeClr val="tx1"/>
                          </a:solidFill>
                          <a:latin typeface="Century Gothic" panose="020B0502020202020204" pitchFamily="34" charset="0"/>
                        </a:rPr>
                        <a:t>B.</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read please to me </a:t>
                      </a:r>
                      <a:endParaRPr lang="en-GB" sz="2000" dirty="0">
                        <a:solidFill>
                          <a:schemeClr val="tx1"/>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16635296"/>
                  </a:ext>
                </a:extLst>
              </a:tr>
              <a:tr h="370840">
                <a:tc>
                  <a:txBody>
                    <a:bodyPr/>
                    <a:lstStyle/>
                    <a:p>
                      <a:endParaRPr lang="en-GB" sz="2000" b="1">
                        <a:solidFill>
                          <a:schemeClr val="tx1"/>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000" b="1" dirty="0">
                        <a:solidFill>
                          <a:srgbClr val="FF0000"/>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9221491"/>
                  </a:ext>
                </a:extLst>
              </a:tr>
              <a:tr h="370840">
                <a:tc>
                  <a:txBody>
                    <a:bodyPr/>
                    <a:lstStyle/>
                    <a:p>
                      <a:r>
                        <a:rPr lang="en-GB" sz="2000" b="1" dirty="0">
                          <a:solidFill>
                            <a:schemeClr val="tx1"/>
                          </a:solidFill>
                          <a:latin typeface="Century Gothic" panose="020B0502020202020204" pitchFamily="34" charset="0"/>
                        </a:rPr>
                        <a:t>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GB" sz="2000" b="1" dirty="0">
                          <a:solidFill>
                            <a:schemeClr val="tx1"/>
                          </a:solidFill>
                          <a:latin typeface="Century Gothic" panose="020B0502020202020204" pitchFamily="34" charset="0"/>
                        </a:rPr>
                        <a:t>go home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66578551"/>
                  </a:ext>
                </a:extLst>
              </a:tr>
              <a:tr h="370840">
                <a:tc>
                  <a:txBody>
                    <a:bodyPr/>
                    <a:lstStyle/>
                    <a:p>
                      <a:endParaRPr lang="en-GB" sz="2000" b="1">
                        <a:solidFill>
                          <a:schemeClr val="tx1"/>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000" b="1" dirty="0">
                        <a:latin typeface="Century Gothic" panose="020B0502020202020204" pitchFamily="34" charset="0"/>
                        <a:sym typeface="Wingdings" panose="05000000000000000000" pitchFamily="2" charset="2"/>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74286291"/>
                  </a:ext>
                </a:extLst>
              </a:tr>
            </a:tbl>
          </a:graphicData>
        </a:graphic>
      </p:graphicFrame>
    </p:spTree>
    <p:extLst>
      <p:ext uri="{BB962C8B-B14F-4D97-AF65-F5344CB8AC3E}">
        <p14:creationId xmlns:p14="http://schemas.microsoft.com/office/powerpoint/2010/main" val="22248892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sym typeface="Wingdings" panose="05000000000000000000" pitchFamily="2" charset="2"/>
              </a:rPr>
              <a:t>These commands are incorrect.</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pPr font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Rewrite the commands correctly, including punctuation.</a:t>
            </a:r>
            <a:endParaRPr lang="en-GB" sz="20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BBBE74DA-2EDF-4C88-8168-649C4016AF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D010D368-42F0-4AB3-BD5F-4B29DA79504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3" name="Table 3">
            <a:extLst>
              <a:ext uri="{FF2B5EF4-FFF2-40B4-BE49-F238E27FC236}">
                <a16:creationId xmlns:a16="http://schemas.microsoft.com/office/drawing/2014/main" id="{833FD92D-2876-4AA3-A28B-352089D360D1}"/>
              </a:ext>
            </a:extLst>
          </p:cNvPr>
          <p:cNvGraphicFramePr>
            <a:graphicFrameLocks noGrp="1"/>
          </p:cNvGraphicFramePr>
          <p:nvPr>
            <p:extLst>
              <p:ext uri="{D42A27DB-BD31-4B8C-83A1-F6EECF244321}">
                <p14:modId xmlns:p14="http://schemas.microsoft.com/office/powerpoint/2010/main" val="1850093264"/>
              </p:ext>
            </p:extLst>
          </p:nvPr>
        </p:nvGraphicFramePr>
        <p:xfrm>
          <a:off x="409567" y="1563685"/>
          <a:ext cx="6096000" cy="2377440"/>
        </p:xfrm>
        <a:graphic>
          <a:graphicData uri="http://schemas.openxmlformats.org/drawingml/2006/table">
            <a:tbl>
              <a:tblPr firstRow="1" bandRow="1">
                <a:tableStyleId>{5940675A-B579-460E-94D1-54222C63F5DA}</a:tableStyleId>
              </a:tblPr>
              <a:tblGrid>
                <a:gridCol w="476251">
                  <a:extLst>
                    <a:ext uri="{9D8B030D-6E8A-4147-A177-3AD203B41FA5}">
                      <a16:colId xmlns:a16="http://schemas.microsoft.com/office/drawing/2014/main" val="2418766223"/>
                    </a:ext>
                  </a:extLst>
                </a:gridCol>
                <a:gridCol w="5619749">
                  <a:extLst>
                    <a:ext uri="{9D8B030D-6E8A-4147-A177-3AD203B41FA5}">
                      <a16:colId xmlns:a16="http://schemas.microsoft.com/office/drawing/2014/main" val="2611781129"/>
                    </a:ext>
                  </a:extLst>
                </a:gridCol>
              </a:tblGrid>
              <a:tr h="370840">
                <a:tc>
                  <a:txBody>
                    <a:bodyPr/>
                    <a:lstStyle/>
                    <a:p>
                      <a:r>
                        <a:rPr lang="en-GB" sz="2000" b="1" dirty="0">
                          <a:solidFill>
                            <a:schemeClr val="tx1"/>
                          </a:solidFill>
                          <a:latin typeface="Century Gothic" panose="020B0502020202020204" pitchFamily="34" charset="0"/>
                        </a:rPr>
                        <a:t>A.</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washing dishes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9124700"/>
                  </a:ext>
                </a:extLst>
              </a:tr>
              <a:tr h="370840">
                <a:tc>
                  <a:txBody>
                    <a:bodyPr/>
                    <a:lstStyle/>
                    <a:p>
                      <a:endParaRPr lang="en-GB" sz="2000" b="1">
                        <a:solidFill>
                          <a:schemeClr val="tx1"/>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rgbClr val="FF0000"/>
                          </a:solidFill>
                          <a:latin typeface="Century Gothic" panose="020B0502020202020204" pitchFamily="34" charset="0"/>
                        </a:rPr>
                        <a:t>Wash the dishes.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51380002"/>
                  </a:ext>
                </a:extLst>
              </a:tr>
              <a:tr h="370840">
                <a:tc>
                  <a:txBody>
                    <a:bodyPr/>
                    <a:lstStyle/>
                    <a:p>
                      <a:r>
                        <a:rPr lang="en-GB" sz="2000" b="1" dirty="0">
                          <a:solidFill>
                            <a:schemeClr val="tx1"/>
                          </a:solidFill>
                          <a:latin typeface="Century Gothic" panose="020B0502020202020204" pitchFamily="34" charset="0"/>
                        </a:rPr>
                        <a:t>B.</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read please to me </a:t>
                      </a:r>
                      <a:endParaRPr lang="en-GB" sz="2000" dirty="0">
                        <a:solidFill>
                          <a:schemeClr val="tx1"/>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16635296"/>
                  </a:ext>
                </a:extLst>
              </a:tr>
              <a:tr h="370840">
                <a:tc>
                  <a:txBody>
                    <a:bodyPr/>
                    <a:lstStyle/>
                    <a:p>
                      <a:endParaRPr lang="en-GB" sz="2000" b="1">
                        <a:solidFill>
                          <a:schemeClr val="tx1"/>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rgbClr val="FF0000"/>
                          </a:solidFill>
                          <a:latin typeface="Century Gothic" panose="020B0502020202020204" pitchFamily="34" charset="0"/>
                        </a:rPr>
                        <a:t>Please read to me.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9221491"/>
                  </a:ext>
                </a:extLst>
              </a:tr>
              <a:tr h="370840">
                <a:tc>
                  <a:txBody>
                    <a:bodyPr/>
                    <a:lstStyle/>
                    <a:p>
                      <a:r>
                        <a:rPr lang="en-GB" sz="2000" b="1" dirty="0">
                          <a:solidFill>
                            <a:schemeClr val="tx1"/>
                          </a:solidFill>
                          <a:latin typeface="Century Gothic" panose="020B0502020202020204" pitchFamily="34" charset="0"/>
                        </a:rPr>
                        <a:t>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GB" sz="2000" b="1" dirty="0">
                          <a:solidFill>
                            <a:schemeClr val="tx1"/>
                          </a:solidFill>
                          <a:latin typeface="Century Gothic" panose="020B0502020202020204" pitchFamily="34" charset="0"/>
                        </a:rPr>
                        <a:t>go home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66578551"/>
                  </a:ext>
                </a:extLst>
              </a:tr>
              <a:tr h="370840">
                <a:tc>
                  <a:txBody>
                    <a:bodyPr/>
                    <a:lstStyle/>
                    <a:p>
                      <a:endParaRPr lang="en-GB" sz="2000" b="1">
                        <a:solidFill>
                          <a:schemeClr val="tx1"/>
                        </a:solidFill>
                        <a:latin typeface="Century Gothic" panose="020B0502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rgbClr val="FF0000"/>
                          </a:solidFill>
                          <a:latin typeface="Century Gothic" panose="020B0502020202020204" pitchFamily="34" charset="0"/>
                        </a:rPr>
                        <a:t>Go home dog! </a:t>
                      </a:r>
                      <a:endParaRPr lang="en-GB" sz="2000" b="1" dirty="0">
                        <a:latin typeface="Century Gothic" panose="020B0502020202020204" pitchFamily="34" charset="0"/>
                        <a:sym typeface="Wingdings" panose="05000000000000000000" pitchFamily="2" charset="2"/>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74286291"/>
                  </a:ext>
                </a:extLst>
              </a:tr>
            </a:tbl>
          </a:graphicData>
        </a:graphic>
      </p:graphicFrame>
    </p:spTree>
    <p:extLst>
      <p:ext uri="{BB962C8B-B14F-4D97-AF65-F5344CB8AC3E}">
        <p14:creationId xmlns:p14="http://schemas.microsoft.com/office/powerpoint/2010/main" val="507928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2 – Autumn Block 5 – Sentence Types 1 – Recognising Commands</a:t>
            </a:r>
          </a:p>
          <a:p>
            <a:pPr lvl="0" algn="ctr"/>
            <a:endParaRPr lang="en-GB" sz="2000" b="1" dirty="0">
              <a:solidFill>
                <a:schemeClr val="tx1"/>
              </a:solidFill>
              <a:latin typeface="Century Gothic" panose="020B0502020202020204" pitchFamily="34" charset="0"/>
            </a:endParaRPr>
          </a:p>
          <a:p>
            <a:pPr fontAlgn="base"/>
            <a:r>
              <a:rPr lang="en-US" sz="1600" b="1" dirty="0">
                <a:solidFill>
                  <a:schemeClr val="tx1"/>
                </a:solidFill>
                <a:latin typeface="Century Gothic" panose="020B0502020202020204" pitchFamily="34" charset="0"/>
              </a:rPr>
              <a:t>Notes and Guidance</a:t>
            </a:r>
          </a:p>
          <a:p>
            <a:pPr fontAlgn="base"/>
            <a:endParaRPr lang="en-US" sz="1600" b="1" dirty="0">
              <a:solidFill>
                <a:schemeClr val="tx1"/>
              </a:solidFill>
              <a:latin typeface="Century Gothic" panose="020B0502020202020204" pitchFamily="34" charset="0"/>
            </a:endParaRP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From Year 1, children should know how to </a:t>
            </a:r>
            <a:r>
              <a:rPr lang="en-US" sz="1200" b="1" dirty="0" err="1">
                <a:solidFill>
                  <a:schemeClr val="tx1"/>
                </a:solidFill>
                <a:latin typeface="Century Gothic" panose="020B0502020202020204" pitchFamily="34" charset="0"/>
              </a:rPr>
              <a:t>recognise</a:t>
            </a:r>
            <a:r>
              <a:rPr lang="en-US" sz="1200" b="1" dirty="0">
                <a:solidFill>
                  <a:schemeClr val="tx1"/>
                </a:solidFill>
                <a:latin typeface="Century Gothic" panose="020B0502020202020204" pitchFamily="34" charset="0"/>
              </a:rPr>
              <a:t> and use one word commands with exclamations.</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The main focus of this step is </a:t>
            </a:r>
            <a:r>
              <a:rPr lang="en-US" sz="1200" b="1" dirty="0" err="1">
                <a:solidFill>
                  <a:schemeClr val="tx1"/>
                </a:solidFill>
                <a:latin typeface="Century Gothic" panose="020B0502020202020204" pitchFamily="34" charset="0"/>
              </a:rPr>
              <a:t>recognising</a:t>
            </a:r>
            <a:r>
              <a:rPr lang="en-US" sz="1200" b="1" dirty="0">
                <a:solidFill>
                  <a:schemeClr val="tx1"/>
                </a:solidFill>
                <a:latin typeface="Century Gothic" panose="020B0502020202020204" pitchFamily="34" charset="0"/>
              </a:rPr>
              <a:t> commands using simple verbs, and how and where commands may be used. </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In this step, children should </a:t>
            </a:r>
            <a:r>
              <a:rPr lang="en-US" sz="1200" b="1" dirty="0" err="1">
                <a:solidFill>
                  <a:schemeClr val="tx1"/>
                </a:solidFill>
                <a:latin typeface="Century Gothic" panose="020B0502020202020204" pitchFamily="34" charset="0"/>
              </a:rPr>
              <a:t>recognise</a:t>
            </a:r>
            <a:r>
              <a:rPr lang="en-US" sz="1200" b="1" dirty="0">
                <a:solidFill>
                  <a:schemeClr val="tx1"/>
                </a:solidFill>
                <a:latin typeface="Century Gothic" panose="020B0502020202020204" pitchFamily="34" charset="0"/>
              </a:rPr>
              <a:t> different verbs that can be used to form a more detailed command. For example: Stand over there. Sit on the carpet. </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Children should begin to </a:t>
            </a:r>
            <a:r>
              <a:rPr lang="en-US" sz="1200" b="1" dirty="0" err="1">
                <a:solidFill>
                  <a:schemeClr val="tx1"/>
                </a:solidFill>
                <a:latin typeface="Century Gothic" panose="020B0502020202020204" pitchFamily="34" charset="0"/>
              </a:rPr>
              <a:t>recognise</a:t>
            </a:r>
            <a:r>
              <a:rPr lang="en-US" sz="1200" b="1" dirty="0">
                <a:solidFill>
                  <a:schemeClr val="tx1"/>
                </a:solidFill>
                <a:latin typeface="Century Gothic" panose="020B0502020202020204" pitchFamily="34" charset="0"/>
              </a:rPr>
              <a:t> that a command can be demarcated using either a full stop or an exclamation mark depending on its meaning, such as a polite request versus a direct order. For example, ‘Stop that!’ compared to ‘Walk quietly in school please.’</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When used in a command sentence, verbs should be in the imperative form.</a:t>
            </a:r>
          </a:p>
          <a:p>
            <a:pPr marL="166688" fontAlgn="base"/>
            <a:endParaRPr lang="en-US" sz="1600" b="1" dirty="0">
              <a:solidFill>
                <a:schemeClr val="tx1"/>
              </a:solidFill>
              <a:latin typeface="Century Gothic" panose="020B0502020202020204" pitchFamily="34" charset="0"/>
            </a:endParaRPr>
          </a:p>
          <a:p>
            <a:pPr marL="452438" indent="-452438" fontAlgn="base"/>
            <a:r>
              <a:rPr lang="en-US" sz="1600" b="1" dirty="0">
                <a:solidFill>
                  <a:schemeClr val="tx1"/>
                </a:solidFill>
                <a:latin typeface="Century Gothic" panose="020B0502020202020204" pitchFamily="34" charset="0"/>
              </a:rPr>
              <a:t>Focused Questions</a:t>
            </a:r>
          </a:p>
          <a:p>
            <a:pPr fontAlgn="base"/>
            <a:endParaRPr lang="en-US" sz="1600" b="1" dirty="0">
              <a:solidFill>
                <a:schemeClr val="tx1"/>
              </a:solidFill>
              <a:latin typeface="Century Gothic" panose="020B0502020202020204" pitchFamily="34" charset="0"/>
            </a:endParaRP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What is a command? </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Is this sentence a command? How do you know?</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Does this command need an exclamation mark or a full stop? How do you know?</a:t>
            </a: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pic>
        <p:nvPicPr>
          <p:cNvPr id="6" name="Picture 5" descr="A close up of a sign&#10;&#10;Description generated with high confidence">
            <a:extLst>
              <a:ext uri="{FF2B5EF4-FFF2-40B4-BE49-F238E27FC236}">
                <a16:creationId xmlns:a16="http://schemas.microsoft.com/office/drawing/2014/main" id="{89A3954C-9F11-4A2D-AA32-44C0F22B93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EDCE0DAB-AE5B-43D0-A202-AA32E74E954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1204372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2 – Autumn Block 5 – Sentence Types 1</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3: Recognising Commands</a:t>
            </a:r>
            <a:endParaRPr lang="en-GB" sz="1200" b="1" dirty="0">
              <a:solidFill>
                <a:schemeClr val="bg2">
                  <a:lumMod val="25000"/>
                </a:schemeClr>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5DF97A20-235D-47F6-98BC-9A1D6D9480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7E39A529-F6D1-4254-AB76-E30D0A79444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40110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Follow these instructions.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Were there any instructions you couldn’t follow?</a:t>
            </a:r>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pic>
        <p:nvPicPr>
          <p:cNvPr id="8" name="Picture 7" descr="A close up of a sign&#10;&#10;Description generated with high confidence">
            <a:extLst>
              <a:ext uri="{FF2B5EF4-FFF2-40B4-BE49-F238E27FC236}">
                <a16:creationId xmlns:a16="http://schemas.microsoft.com/office/drawing/2014/main" id="{0F8BA716-36CC-4E5E-84F0-A1756A6555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3A9BAF6D-3B9A-46F5-8AC7-81A9A56CCC0F}"/>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0" name="Table 9">
            <a:extLst>
              <a:ext uri="{FF2B5EF4-FFF2-40B4-BE49-F238E27FC236}">
                <a16:creationId xmlns:a16="http://schemas.microsoft.com/office/drawing/2014/main" id="{736CE2C8-5E7B-4D90-98A9-0C8862220665}"/>
              </a:ext>
            </a:extLst>
          </p:cNvPr>
          <p:cNvGraphicFramePr>
            <a:graphicFrameLocks noGrp="1"/>
          </p:cNvGraphicFramePr>
          <p:nvPr>
            <p:extLst>
              <p:ext uri="{D42A27DB-BD31-4B8C-83A1-F6EECF244321}">
                <p14:modId xmlns:p14="http://schemas.microsoft.com/office/powerpoint/2010/main" val="3614484531"/>
              </p:ext>
            </p:extLst>
          </p:nvPr>
        </p:nvGraphicFramePr>
        <p:xfrm>
          <a:off x="453251" y="1421872"/>
          <a:ext cx="5580000" cy="3024000"/>
        </p:xfrm>
        <a:graphic>
          <a:graphicData uri="http://schemas.openxmlformats.org/drawingml/2006/table">
            <a:tbl>
              <a:tblPr firstRow="1" bandRow="1">
                <a:tableStyleId>{5940675A-B579-460E-94D1-54222C63F5DA}</a:tableStyleId>
              </a:tblPr>
              <a:tblGrid>
                <a:gridCol w="5580000">
                  <a:extLst>
                    <a:ext uri="{9D8B030D-6E8A-4147-A177-3AD203B41FA5}">
                      <a16:colId xmlns:a16="http://schemas.microsoft.com/office/drawing/2014/main" val="1875981105"/>
                    </a:ext>
                  </a:extLst>
                </a:gridCol>
              </a:tblGrid>
              <a:tr h="756000">
                <a:tc>
                  <a:txBody>
                    <a:bodyPr/>
                    <a:lstStyle/>
                    <a:p>
                      <a:pPr algn="l"/>
                      <a:r>
                        <a:rPr lang="en-GB" sz="2000" b="1" dirty="0">
                          <a:latin typeface="Century Gothic" panose="020B0502020202020204" pitchFamily="34" charset="0"/>
                        </a:rPr>
                        <a:t>Stand up.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7847945"/>
                  </a:ext>
                </a:extLst>
              </a:tr>
              <a:tr h="756000">
                <a:tc>
                  <a:txBody>
                    <a:bodyPr/>
                    <a:lstStyle/>
                    <a:p>
                      <a:pPr algn="l"/>
                      <a:r>
                        <a:rPr lang="en-GB" sz="2000" b="1" dirty="0">
                          <a:latin typeface="Century Gothic" panose="020B0502020202020204" pitchFamily="34" charset="0"/>
                        </a:rPr>
                        <a:t>Put your heads on your head.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75615"/>
                  </a:ext>
                </a:extLst>
              </a:tr>
              <a:tr h="756000">
                <a:tc>
                  <a:txBody>
                    <a:bodyPr/>
                    <a:lstStyle/>
                    <a:p>
                      <a:pPr algn="l"/>
                      <a:r>
                        <a:rPr lang="en-GB" sz="2000" b="1" dirty="0">
                          <a:latin typeface="Century Gothic" panose="020B0502020202020204" pitchFamily="34" charset="0"/>
                        </a:rPr>
                        <a:t>Everyone is happy.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6393885"/>
                  </a:ext>
                </a:extLst>
              </a:tr>
              <a:tr h="756000">
                <a:tc>
                  <a:txBody>
                    <a:bodyPr/>
                    <a:lstStyle/>
                    <a:p>
                      <a:pPr algn="l"/>
                      <a:r>
                        <a:rPr lang="en-GB" sz="2000" b="1" dirty="0">
                          <a:latin typeface="Century Gothic" panose="020B0502020202020204" pitchFamily="34" charset="0"/>
                        </a:rPr>
                        <a:t>Sit back down quietly.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89514430"/>
                  </a:ext>
                </a:extLst>
              </a:tr>
            </a:tbl>
          </a:graphicData>
        </a:graphic>
      </p:graphicFrame>
    </p:spTree>
    <p:extLst>
      <p:ext uri="{BB962C8B-B14F-4D97-AF65-F5344CB8AC3E}">
        <p14:creationId xmlns:p14="http://schemas.microsoft.com/office/powerpoint/2010/main" val="1035052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Follow these instructions.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Were there any instructions you couldn’t follow?</a:t>
            </a:r>
          </a:p>
          <a:p>
            <a:r>
              <a:rPr lang="en-GB" sz="2000" b="1" dirty="0">
                <a:solidFill>
                  <a:srgbClr val="FF0000"/>
                </a:solidFill>
                <a:latin typeface="Century Gothic" panose="020B0502020202020204" pitchFamily="34" charset="0"/>
              </a:rPr>
              <a:t>This is a statement. All the others are commands.</a:t>
            </a:r>
          </a:p>
          <a:p>
            <a:pPr marL="88900" algn="ctr"/>
            <a:endParaRPr lang="en-GB" sz="2800" dirty="0">
              <a:solidFill>
                <a:schemeClr val="bg2">
                  <a:lumMod val="25000"/>
                </a:schemeClr>
              </a:solidFill>
              <a:latin typeface="SassoonCRInfantMedium" panose="02000603020000020003" pitchFamily="2" charset="0"/>
            </a:endParaRPr>
          </a:p>
        </p:txBody>
      </p:sp>
      <p:pic>
        <p:nvPicPr>
          <p:cNvPr id="8" name="Picture 7" descr="A close up of a sign&#10;&#10;Description generated with high confidence">
            <a:extLst>
              <a:ext uri="{FF2B5EF4-FFF2-40B4-BE49-F238E27FC236}">
                <a16:creationId xmlns:a16="http://schemas.microsoft.com/office/drawing/2014/main" id="{53B46E04-17A4-4271-BB43-89316394E3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A596BA5B-952D-4C4A-8160-240E888A798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0" name="Table 9">
            <a:extLst>
              <a:ext uri="{FF2B5EF4-FFF2-40B4-BE49-F238E27FC236}">
                <a16:creationId xmlns:a16="http://schemas.microsoft.com/office/drawing/2014/main" id="{C070682E-E903-466E-B859-58B1375C37F3}"/>
              </a:ext>
            </a:extLst>
          </p:cNvPr>
          <p:cNvGraphicFramePr>
            <a:graphicFrameLocks noGrp="1"/>
          </p:cNvGraphicFramePr>
          <p:nvPr>
            <p:extLst>
              <p:ext uri="{D42A27DB-BD31-4B8C-83A1-F6EECF244321}">
                <p14:modId xmlns:p14="http://schemas.microsoft.com/office/powerpoint/2010/main" val="120935861"/>
              </p:ext>
            </p:extLst>
          </p:nvPr>
        </p:nvGraphicFramePr>
        <p:xfrm>
          <a:off x="453251" y="1421872"/>
          <a:ext cx="5580000" cy="3024000"/>
        </p:xfrm>
        <a:graphic>
          <a:graphicData uri="http://schemas.openxmlformats.org/drawingml/2006/table">
            <a:tbl>
              <a:tblPr firstRow="1" bandRow="1">
                <a:tableStyleId>{5940675A-B579-460E-94D1-54222C63F5DA}</a:tableStyleId>
              </a:tblPr>
              <a:tblGrid>
                <a:gridCol w="5580000">
                  <a:extLst>
                    <a:ext uri="{9D8B030D-6E8A-4147-A177-3AD203B41FA5}">
                      <a16:colId xmlns:a16="http://schemas.microsoft.com/office/drawing/2014/main" val="1875981105"/>
                    </a:ext>
                  </a:extLst>
                </a:gridCol>
              </a:tblGrid>
              <a:tr h="756000">
                <a:tc>
                  <a:txBody>
                    <a:bodyPr/>
                    <a:lstStyle/>
                    <a:p>
                      <a:pPr algn="l"/>
                      <a:r>
                        <a:rPr lang="en-GB" sz="2000" b="1" dirty="0">
                          <a:latin typeface="Century Gothic" panose="020B0502020202020204" pitchFamily="34" charset="0"/>
                        </a:rPr>
                        <a:t>Stand up.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7847945"/>
                  </a:ext>
                </a:extLst>
              </a:tr>
              <a:tr h="756000">
                <a:tc>
                  <a:txBody>
                    <a:bodyPr/>
                    <a:lstStyle/>
                    <a:p>
                      <a:pPr algn="l"/>
                      <a:r>
                        <a:rPr lang="en-GB" sz="2000" b="1" dirty="0">
                          <a:latin typeface="Century Gothic" panose="020B0502020202020204" pitchFamily="34" charset="0"/>
                        </a:rPr>
                        <a:t>Put your heads on your head.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75615"/>
                  </a:ext>
                </a:extLst>
              </a:tr>
              <a:tr h="756000">
                <a:tc>
                  <a:txBody>
                    <a:bodyPr/>
                    <a:lstStyle/>
                    <a:p>
                      <a:pPr algn="l"/>
                      <a:r>
                        <a:rPr lang="en-GB" sz="2000" b="1" dirty="0">
                          <a:solidFill>
                            <a:srgbClr val="FF0000"/>
                          </a:solidFill>
                          <a:latin typeface="Century Gothic" panose="020B0502020202020204" pitchFamily="34" charset="0"/>
                        </a:rPr>
                        <a:t>Everyone is happy.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6393885"/>
                  </a:ext>
                </a:extLst>
              </a:tr>
              <a:tr h="756000">
                <a:tc>
                  <a:txBody>
                    <a:bodyPr/>
                    <a:lstStyle/>
                    <a:p>
                      <a:pPr algn="l"/>
                      <a:r>
                        <a:rPr lang="en-GB" sz="2000" b="1" dirty="0">
                          <a:latin typeface="Century Gothic" panose="020B0502020202020204" pitchFamily="34" charset="0"/>
                        </a:rPr>
                        <a:t>Sit back down quietly.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89514430"/>
                  </a:ext>
                </a:extLst>
              </a:tr>
            </a:tbl>
          </a:graphicData>
        </a:graphic>
      </p:graphicFrame>
    </p:spTree>
    <p:extLst>
      <p:ext uri="{BB962C8B-B14F-4D97-AF65-F5344CB8AC3E}">
        <p14:creationId xmlns:p14="http://schemas.microsoft.com/office/powerpoint/2010/main" val="2795063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Tick the sentences below that are commands.</a:t>
            </a:r>
          </a:p>
        </p:txBody>
      </p:sp>
      <p:graphicFrame>
        <p:nvGraphicFramePr>
          <p:cNvPr id="6" name="Table 5">
            <a:extLst>
              <a:ext uri="{FF2B5EF4-FFF2-40B4-BE49-F238E27FC236}">
                <a16:creationId xmlns:a16="http://schemas.microsoft.com/office/drawing/2014/main" id="{F43F6675-9CB3-4540-B52B-CA2252654332}"/>
              </a:ext>
            </a:extLst>
          </p:cNvPr>
          <p:cNvGraphicFramePr>
            <a:graphicFrameLocks noGrp="1"/>
          </p:cNvGraphicFramePr>
          <p:nvPr>
            <p:extLst>
              <p:ext uri="{D42A27DB-BD31-4B8C-83A1-F6EECF244321}">
                <p14:modId xmlns:p14="http://schemas.microsoft.com/office/powerpoint/2010/main" val="67889138"/>
              </p:ext>
            </p:extLst>
          </p:nvPr>
        </p:nvGraphicFramePr>
        <p:xfrm>
          <a:off x="1745638" y="1773000"/>
          <a:ext cx="5652725" cy="3202720"/>
        </p:xfrm>
        <a:graphic>
          <a:graphicData uri="http://schemas.openxmlformats.org/drawingml/2006/table">
            <a:tbl>
              <a:tblPr firstRow="1" bandRow="1">
                <a:tableStyleId>{5C22544A-7EE6-4342-B048-85BDC9FD1C3A}</a:tableStyleId>
              </a:tblPr>
              <a:tblGrid>
                <a:gridCol w="4256991">
                  <a:extLst>
                    <a:ext uri="{9D8B030D-6E8A-4147-A177-3AD203B41FA5}">
                      <a16:colId xmlns:a16="http://schemas.microsoft.com/office/drawing/2014/main" val="3142503022"/>
                    </a:ext>
                  </a:extLst>
                </a:gridCol>
                <a:gridCol w="697867">
                  <a:extLst>
                    <a:ext uri="{9D8B030D-6E8A-4147-A177-3AD203B41FA5}">
                      <a16:colId xmlns:a16="http://schemas.microsoft.com/office/drawing/2014/main" val="3496122171"/>
                    </a:ext>
                  </a:extLst>
                </a:gridCol>
                <a:gridCol w="697867">
                  <a:extLst>
                    <a:ext uri="{9D8B030D-6E8A-4147-A177-3AD203B41FA5}">
                      <a16:colId xmlns:a16="http://schemas.microsoft.com/office/drawing/2014/main" val="4120698735"/>
                    </a:ext>
                  </a:extLst>
                </a:gridCol>
              </a:tblGrid>
              <a:tr h="686380">
                <a:tc>
                  <a:txBody>
                    <a:bodyPr/>
                    <a:lstStyle/>
                    <a:p>
                      <a:pPr algn="l"/>
                      <a:r>
                        <a:rPr lang="en-GB" sz="2000" b="1" dirty="0">
                          <a:solidFill>
                            <a:schemeClr val="tx1"/>
                          </a:solidFill>
                          <a:latin typeface="Century Gothic" panose="020B0502020202020204" pitchFamily="34" charset="0"/>
                        </a:rPr>
                        <a:t>Stop talking!</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800" b="1"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1"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6404007"/>
                  </a:ext>
                </a:extLst>
              </a:tr>
              <a:tr h="137276">
                <a:tc>
                  <a:txBody>
                    <a:bodyPr/>
                    <a:lstStyle/>
                    <a:p>
                      <a:pPr algn="l"/>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9795173"/>
                  </a:ext>
                </a:extLst>
              </a:tr>
              <a:tr h="686380">
                <a:tc>
                  <a:txBody>
                    <a:bodyPr/>
                    <a:lstStyle/>
                    <a:p>
                      <a:pPr algn="l"/>
                      <a:r>
                        <a:rPr lang="en-GB" sz="2000" b="1" dirty="0">
                          <a:solidFill>
                            <a:schemeClr val="tx1"/>
                          </a:solidFill>
                          <a:latin typeface="Century Gothic" panose="020B0502020202020204" pitchFamily="34" charset="0"/>
                        </a:rPr>
                        <a:t>Are you okay today?  </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800" b="1"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1" dirty="0">
                        <a:solidFill>
                          <a:schemeClr val="tx1"/>
                        </a:solidFill>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8738683"/>
                  </a:ext>
                </a:extLst>
              </a:tr>
              <a:tr h="137276">
                <a:tc>
                  <a:txBody>
                    <a:bodyPr/>
                    <a:lstStyle/>
                    <a:p>
                      <a:pPr algn="l"/>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5039556"/>
                  </a:ext>
                </a:extLst>
              </a:tr>
              <a:tr h="686380">
                <a:tc>
                  <a:txBody>
                    <a:bodyPr/>
                    <a:lstStyle/>
                    <a:p>
                      <a:pPr algn="l"/>
                      <a:r>
                        <a:rPr lang="en-GB" sz="2000" b="1" dirty="0">
                          <a:solidFill>
                            <a:schemeClr val="tx1"/>
                          </a:solidFill>
                          <a:latin typeface="Century Gothic" panose="020B0502020202020204" pitchFamily="34" charset="0"/>
                        </a:rPr>
                        <a:t>Cut the ribbon.</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8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989000"/>
                  </a:ext>
                </a:extLst>
              </a:tr>
              <a:tr h="137276">
                <a:tc>
                  <a:txBody>
                    <a:bodyPr/>
                    <a:lstStyle/>
                    <a:p>
                      <a:pPr algn="l"/>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400"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400"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71431682"/>
                  </a:ext>
                </a:extLst>
              </a:tr>
              <a:tr h="686380">
                <a:tc>
                  <a:txBody>
                    <a:bodyPr/>
                    <a:lstStyle/>
                    <a:p>
                      <a:pPr algn="l"/>
                      <a:r>
                        <a:rPr lang="en-GB" sz="2000" b="1" dirty="0">
                          <a:solidFill>
                            <a:schemeClr val="tx1"/>
                          </a:solidFill>
                          <a:latin typeface="Century Gothic" panose="020B0502020202020204" pitchFamily="34" charset="0"/>
                        </a:rPr>
                        <a:t>The flowers are red.</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8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latin typeface="Century Gothic" panose="020B0502020202020204" pitchFamily="34" charset="0"/>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8066118"/>
                  </a:ext>
                </a:extLst>
              </a:tr>
            </a:tbl>
          </a:graphicData>
        </a:graphic>
      </p:graphicFrame>
      <p:pic>
        <p:nvPicPr>
          <p:cNvPr id="7" name="Picture 6" descr="A close up of a sign&#10;&#10;Description generated with high confidence">
            <a:extLst>
              <a:ext uri="{FF2B5EF4-FFF2-40B4-BE49-F238E27FC236}">
                <a16:creationId xmlns:a16="http://schemas.microsoft.com/office/drawing/2014/main" id="{61475402-9E92-41D3-8C68-34E62C77FF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1BC8ABBE-095B-4412-8819-7D929A79A3F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691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Tick the sentences below that are commands.</a:t>
            </a:r>
          </a:p>
          <a:p>
            <a:pPr algn="ct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graphicFrame>
        <p:nvGraphicFramePr>
          <p:cNvPr id="6" name="Table 5">
            <a:extLst>
              <a:ext uri="{FF2B5EF4-FFF2-40B4-BE49-F238E27FC236}">
                <a16:creationId xmlns:a16="http://schemas.microsoft.com/office/drawing/2014/main" id="{F43F6675-9CB3-4540-B52B-CA2252654332}"/>
              </a:ext>
            </a:extLst>
          </p:cNvPr>
          <p:cNvGraphicFramePr>
            <a:graphicFrameLocks noGrp="1"/>
          </p:cNvGraphicFramePr>
          <p:nvPr>
            <p:extLst>
              <p:ext uri="{D42A27DB-BD31-4B8C-83A1-F6EECF244321}">
                <p14:modId xmlns:p14="http://schemas.microsoft.com/office/powerpoint/2010/main" val="3055091882"/>
              </p:ext>
            </p:extLst>
          </p:nvPr>
        </p:nvGraphicFramePr>
        <p:xfrm>
          <a:off x="1745638" y="1773000"/>
          <a:ext cx="5652725" cy="3202720"/>
        </p:xfrm>
        <a:graphic>
          <a:graphicData uri="http://schemas.openxmlformats.org/drawingml/2006/table">
            <a:tbl>
              <a:tblPr firstRow="1" bandRow="1">
                <a:tableStyleId>{5C22544A-7EE6-4342-B048-85BDC9FD1C3A}</a:tableStyleId>
              </a:tblPr>
              <a:tblGrid>
                <a:gridCol w="4256991">
                  <a:extLst>
                    <a:ext uri="{9D8B030D-6E8A-4147-A177-3AD203B41FA5}">
                      <a16:colId xmlns:a16="http://schemas.microsoft.com/office/drawing/2014/main" val="3142503022"/>
                    </a:ext>
                  </a:extLst>
                </a:gridCol>
                <a:gridCol w="697867">
                  <a:extLst>
                    <a:ext uri="{9D8B030D-6E8A-4147-A177-3AD203B41FA5}">
                      <a16:colId xmlns:a16="http://schemas.microsoft.com/office/drawing/2014/main" val="3496122171"/>
                    </a:ext>
                  </a:extLst>
                </a:gridCol>
                <a:gridCol w="697867">
                  <a:extLst>
                    <a:ext uri="{9D8B030D-6E8A-4147-A177-3AD203B41FA5}">
                      <a16:colId xmlns:a16="http://schemas.microsoft.com/office/drawing/2014/main" val="4120698735"/>
                    </a:ext>
                  </a:extLst>
                </a:gridCol>
              </a:tblGrid>
              <a:tr h="686380">
                <a:tc>
                  <a:txBody>
                    <a:bodyPr/>
                    <a:lstStyle/>
                    <a:p>
                      <a:pPr algn="l"/>
                      <a:r>
                        <a:rPr lang="en-GB" sz="2000" b="1" dirty="0">
                          <a:solidFill>
                            <a:srgbClr val="FF0000"/>
                          </a:solidFill>
                          <a:latin typeface="Century Gothic" panose="020B0502020202020204" pitchFamily="34" charset="0"/>
                        </a:rPr>
                        <a:t>Stop talking!</a:t>
                      </a:r>
                    </a:p>
                  </a:txBody>
                  <a:tcPr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800" b="1" dirty="0">
                        <a:solidFill>
                          <a:schemeClr val="tx1"/>
                        </a:solidFill>
                        <a:latin typeface="Century Gothic" panose="020B0502020202020204" pitchFamily="34" charset="0"/>
                      </a:endParaRPr>
                    </a:p>
                  </a:txBody>
                  <a:tcPr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dirty="0">
                          <a:solidFill>
                            <a:srgbClr val="FF0000"/>
                          </a:solidFill>
                          <a:sym typeface="Wingdings" panose="05000000000000000000" pitchFamily="2" charset="2"/>
                        </a:rPr>
                        <a:t></a:t>
                      </a:r>
                      <a:endParaRPr lang="en-GB" sz="2800" b="1" dirty="0">
                        <a:solidFill>
                          <a:srgbClr val="FF0000"/>
                        </a:solidFill>
                        <a:latin typeface="Century Gothic" panose="020B0502020202020204" pitchFamily="34" charset="0"/>
                      </a:endParaRPr>
                    </a:p>
                  </a:txBody>
                  <a:tcPr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6404007"/>
                  </a:ext>
                </a:extLst>
              </a:tr>
              <a:tr h="137276">
                <a:tc>
                  <a:txBody>
                    <a:bodyPr/>
                    <a:lstStyle/>
                    <a:p>
                      <a:pPr algn="l"/>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9795173"/>
                  </a:ext>
                </a:extLst>
              </a:tr>
              <a:tr h="686380">
                <a:tc>
                  <a:txBody>
                    <a:bodyPr/>
                    <a:lstStyle/>
                    <a:p>
                      <a:pPr algn="l"/>
                      <a:r>
                        <a:rPr lang="en-GB" sz="2000" b="1" dirty="0">
                          <a:solidFill>
                            <a:schemeClr val="bg1">
                              <a:lumMod val="65000"/>
                            </a:schemeClr>
                          </a:solidFill>
                          <a:latin typeface="Century Gothic" panose="020B0502020202020204" pitchFamily="34" charset="0"/>
                        </a:rPr>
                        <a:t>Are you okay today?  </a:t>
                      </a:r>
                    </a:p>
                  </a:txBody>
                  <a:tcPr anchor="ctr">
                    <a:lnL w="19050" cap="flat" cmpd="sng" algn="ctr">
                      <a:solidFill>
                        <a:schemeClr val="bg1">
                          <a:lumMod val="65000"/>
                        </a:schemeClr>
                      </a:solidFill>
                      <a:prstDash val="solid"/>
                      <a:round/>
                      <a:headEnd type="none" w="med" len="med"/>
                      <a:tailEnd type="none" w="med" len="med"/>
                    </a:lnL>
                    <a:lnR w="19050" cap="flat" cmpd="sng" algn="ctr">
                      <a:solidFill>
                        <a:schemeClr val="bg1">
                          <a:lumMod val="65000"/>
                        </a:schemeClr>
                      </a:solidFill>
                      <a:prstDash val="solid"/>
                      <a:round/>
                      <a:headEnd type="none" w="med" len="med"/>
                      <a:tailEnd type="none" w="med" len="med"/>
                    </a:lnR>
                    <a:lnT w="19050" cap="flat" cmpd="sng" algn="ctr">
                      <a:solidFill>
                        <a:schemeClr val="bg1">
                          <a:lumMod val="65000"/>
                        </a:schemeClr>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800" b="1" dirty="0">
                        <a:solidFill>
                          <a:schemeClr val="tx1"/>
                        </a:solidFill>
                        <a:latin typeface="Century Gothic" panose="020B0502020202020204" pitchFamily="34" charset="0"/>
                      </a:endParaRPr>
                    </a:p>
                  </a:txBody>
                  <a:tcPr anchor="ctr">
                    <a:lnL w="19050" cap="flat" cmpd="sng" algn="ctr">
                      <a:solidFill>
                        <a:schemeClr val="bg1">
                          <a:lumMod val="65000"/>
                        </a:schemeClr>
                      </a:solidFill>
                      <a:prstDash val="solid"/>
                      <a:round/>
                      <a:headEnd type="none" w="med" len="med"/>
                      <a:tailEnd type="none" w="med" len="med"/>
                    </a:lnL>
                    <a:lnR w="1905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800" b="1" dirty="0">
                        <a:solidFill>
                          <a:schemeClr val="tx1"/>
                        </a:solidFill>
                        <a:latin typeface="Century Gothic" panose="020B0502020202020204" pitchFamily="34" charset="0"/>
                      </a:endParaRPr>
                    </a:p>
                  </a:txBody>
                  <a:tcPr anchor="ctr">
                    <a:lnL w="19050" cap="flat" cmpd="sng" algn="ctr">
                      <a:solidFill>
                        <a:schemeClr val="bg1">
                          <a:lumMod val="65000"/>
                        </a:schemeClr>
                      </a:solidFill>
                      <a:prstDash val="solid"/>
                      <a:round/>
                      <a:headEnd type="none" w="med" len="med"/>
                      <a:tailEnd type="none" w="med" len="med"/>
                    </a:lnL>
                    <a:lnR w="19050" cap="flat" cmpd="sng" algn="ctr">
                      <a:solidFill>
                        <a:schemeClr val="bg1">
                          <a:lumMod val="65000"/>
                        </a:schemeClr>
                      </a:solidFill>
                      <a:prstDash val="solid"/>
                      <a:round/>
                      <a:headEnd type="none" w="med" len="med"/>
                      <a:tailEnd type="none" w="med" len="med"/>
                    </a:lnR>
                    <a:lnT w="19050" cap="flat" cmpd="sng" algn="ctr">
                      <a:solidFill>
                        <a:schemeClr val="bg1">
                          <a:lumMod val="65000"/>
                        </a:schemeClr>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8738683"/>
                  </a:ext>
                </a:extLst>
              </a:tr>
              <a:tr h="137276">
                <a:tc>
                  <a:txBody>
                    <a:bodyPr/>
                    <a:lstStyle/>
                    <a:p>
                      <a:pPr algn="l"/>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65000"/>
                        </a:schemeClr>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65000"/>
                        </a:schemeClr>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5039556"/>
                  </a:ext>
                </a:extLst>
              </a:tr>
              <a:tr h="686380">
                <a:tc>
                  <a:txBody>
                    <a:bodyPr/>
                    <a:lstStyle/>
                    <a:p>
                      <a:pPr algn="l"/>
                      <a:r>
                        <a:rPr lang="en-GB" sz="2000" b="1" dirty="0">
                          <a:solidFill>
                            <a:srgbClr val="FF0000"/>
                          </a:solidFill>
                          <a:latin typeface="Century Gothic" panose="020B0502020202020204" pitchFamily="34" charset="0"/>
                        </a:rPr>
                        <a:t>Cut the ribbon.</a:t>
                      </a:r>
                    </a:p>
                  </a:txBody>
                  <a:tcPr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800" dirty="0">
                        <a:latin typeface="Century Gothic" panose="020B0502020202020204" pitchFamily="34" charset="0"/>
                      </a:endParaRPr>
                    </a:p>
                  </a:txBody>
                  <a:tcPr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dirty="0">
                          <a:solidFill>
                            <a:srgbClr val="FF0000"/>
                          </a:solidFill>
                          <a:sym typeface="Wingdings" panose="05000000000000000000" pitchFamily="2" charset="2"/>
                        </a:rPr>
                        <a:t></a:t>
                      </a:r>
                      <a:endParaRPr lang="en-GB" sz="2800" b="1" dirty="0">
                        <a:solidFill>
                          <a:srgbClr val="FF0000"/>
                        </a:solidFill>
                        <a:latin typeface="Century Gothic" panose="020B0502020202020204" pitchFamily="34" charset="0"/>
                      </a:endParaRPr>
                    </a:p>
                  </a:txBody>
                  <a:tcPr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989000"/>
                  </a:ext>
                </a:extLst>
              </a:tr>
              <a:tr h="137276">
                <a:tc>
                  <a:txBody>
                    <a:bodyPr/>
                    <a:lstStyle/>
                    <a:p>
                      <a:pPr algn="l"/>
                      <a:endParaRPr lang="en-GB" sz="400" b="1" dirty="0">
                        <a:solidFill>
                          <a:schemeClr val="tx1"/>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400"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400"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71431682"/>
                  </a:ext>
                </a:extLst>
              </a:tr>
              <a:tr h="686380">
                <a:tc>
                  <a:txBody>
                    <a:bodyPr/>
                    <a:lstStyle/>
                    <a:p>
                      <a:pPr algn="l"/>
                      <a:r>
                        <a:rPr lang="en-GB" sz="2000" b="1" dirty="0">
                          <a:solidFill>
                            <a:schemeClr val="bg1">
                              <a:lumMod val="65000"/>
                            </a:schemeClr>
                          </a:solidFill>
                          <a:latin typeface="Century Gothic" panose="020B0502020202020204" pitchFamily="34" charset="0"/>
                        </a:rPr>
                        <a:t>The flowers are red.</a:t>
                      </a:r>
                    </a:p>
                  </a:txBody>
                  <a:tcPr anchor="ctr">
                    <a:lnL w="19050" cap="flat" cmpd="sng" algn="ctr">
                      <a:solidFill>
                        <a:schemeClr val="bg1">
                          <a:lumMod val="65000"/>
                        </a:schemeClr>
                      </a:solidFill>
                      <a:prstDash val="solid"/>
                      <a:round/>
                      <a:headEnd type="none" w="med" len="med"/>
                      <a:tailEnd type="none" w="med" len="med"/>
                    </a:lnL>
                    <a:lnR w="19050" cap="flat" cmpd="sng" algn="ctr">
                      <a:solidFill>
                        <a:schemeClr val="bg1">
                          <a:lumMod val="65000"/>
                        </a:schemeClr>
                      </a:solidFill>
                      <a:prstDash val="solid"/>
                      <a:round/>
                      <a:headEnd type="none" w="med" len="med"/>
                      <a:tailEnd type="none" w="med" len="med"/>
                    </a:lnR>
                    <a:lnT w="19050" cap="flat" cmpd="sng" algn="ctr">
                      <a:solidFill>
                        <a:schemeClr val="bg1">
                          <a:lumMod val="65000"/>
                        </a:schemeClr>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800" dirty="0">
                        <a:latin typeface="Century Gothic" panose="020B0502020202020204" pitchFamily="34" charset="0"/>
                      </a:endParaRPr>
                    </a:p>
                  </a:txBody>
                  <a:tcPr anchor="ctr">
                    <a:lnL w="19050" cap="flat" cmpd="sng" algn="ctr">
                      <a:solidFill>
                        <a:schemeClr val="bg1">
                          <a:lumMod val="65000"/>
                        </a:schemeClr>
                      </a:solidFill>
                      <a:prstDash val="solid"/>
                      <a:round/>
                      <a:headEnd type="none" w="med" len="med"/>
                      <a:tailEnd type="none" w="med" len="med"/>
                    </a:lnL>
                    <a:lnR w="1905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latin typeface="Century Gothic" panose="020B0502020202020204" pitchFamily="34" charset="0"/>
                      </a:endParaRPr>
                    </a:p>
                  </a:txBody>
                  <a:tcPr anchor="ctr">
                    <a:lnL w="19050" cap="flat" cmpd="sng" algn="ctr">
                      <a:solidFill>
                        <a:schemeClr val="bg1">
                          <a:lumMod val="65000"/>
                        </a:schemeClr>
                      </a:solidFill>
                      <a:prstDash val="solid"/>
                      <a:round/>
                      <a:headEnd type="none" w="med" len="med"/>
                      <a:tailEnd type="none" w="med" len="med"/>
                    </a:lnL>
                    <a:lnR w="19050" cap="flat" cmpd="sng" algn="ctr">
                      <a:solidFill>
                        <a:schemeClr val="bg1">
                          <a:lumMod val="65000"/>
                        </a:schemeClr>
                      </a:solidFill>
                      <a:prstDash val="solid"/>
                      <a:round/>
                      <a:headEnd type="none" w="med" len="med"/>
                      <a:tailEnd type="none" w="med" len="med"/>
                    </a:lnR>
                    <a:lnT w="19050" cap="flat" cmpd="sng" algn="ctr">
                      <a:solidFill>
                        <a:schemeClr val="bg1">
                          <a:lumMod val="65000"/>
                        </a:schemeClr>
                      </a:solidFill>
                      <a:prstDash val="solid"/>
                      <a:round/>
                      <a:headEnd type="none" w="med" len="med"/>
                      <a:tailEnd type="none" w="med" len="med"/>
                    </a:lnT>
                    <a:lnB w="190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8066118"/>
                  </a:ext>
                </a:extLst>
              </a:tr>
            </a:tbl>
          </a:graphicData>
        </a:graphic>
      </p:graphicFrame>
      <p:pic>
        <p:nvPicPr>
          <p:cNvPr id="7" name="Picture 6" descr="A close up of a sign&#10;&#10;Description generated with high confidence">
            <a:extLst>
              <a:ext uri="{FF2B5EF4-FFF2-40B4-BE49-F238E27FC236}">
                <a16:creationId xmlns:a16="http://schemas.microsoft.com/office/drawing/2014/main" id="{6912AE48-2964-48BA-8FA9-93236C9101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1DE9D456-E0F0-4476-B21C-BC8ED6BBEAB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494353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Does this command need an exclamation mark or a full stop?  </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Please can you pass the salt</a:t>
            </a:r>
            <a:endParaRPr lang="en-GB" sz="1600" b="1" dirty="0">
              <a:solidFill>
                <a:schemeClr val="tx1"/>
              </a:solidFill>
              <a:latin typeface="Century Gothic" panose="020B0502020202020204" pitchFamily="34" charset="0"/>
            </a:endParaRPr>
          </a:p>
        </p:txBody>
      </p:sp>
      <p:pic>
        <p:nvPicPr>
          <p:cNvPr id="6" name="Picture 5" descr="A close up of a sign&#10;&#10;Description generated with high confidence">
            <a:extLst>
              <a:ext uri="{FF2B5EF4-FFF2-40B4-BE49-F238E27FC236}">
                <a16:creationId xmlns:a16="http://schemas.microsoft.com/office/drawing/2014/main" id="{FA5C957F-38E2-434B-A7E6-F162D4E087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DA97AF0A-7780-4033-875C-566AE7E0ED5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7131471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BA3D94CF5BEB04DB95B866211778684" ma:contentTypeVersion="38" ma:contentTypeDescription="Create a new document." ma:contentTypeScope="" ma:versionID="d503cd6b6a17d8744eb1cac8076c117c">
  <xsd:schema xmlns:xsd="http://www.w3.org/2001/XMLSchema" xmlns:xs="http://www.w3.org/2001/XMLSchema" xmlns:p="http://schemas.microsoft.com/office/2006/metadata/properties" xmlns:ns1="http://schemas.microsoft.com/sharepoint/v3" xmlns:ns3="39f27f9c-8e83-409c-8121-69bdfadd4fc6" xmlns:ns4="98ef5a45-746f-4164-b484-119588967ac4" targetNamespace="http://schemas.microsoft.com/office/2006/metadata/properties" ma:root="true" ma:fieldsID="5ad607e28ab4129d824da402dbc67a4a" ns1:_="" ns3:_="" ns4:_="">
    <xsd:import namespace="http://schemas.microsoft.com/sharepoint/v3"/>
    <xsd:import namespace="39f27f9c-8e83-409c-8121-69bdfadd4fc6"/>
    <xsd:import namespace="98ef5a45-746f-4164-b484-119588967a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EventHashCode" minOccurs="0"/>
                <xsd:element ref="ns3:MediaServiceGenerationTime" minOccurs="0"/>
                <xsd:element ref="ns3:MediaServiceAutoKeyPoints" minOccurs="0"/>
                <xsd:element ref="ns3:MediaServiceKeyPoint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9f27f9c-8e83-409c-8121-69bdfadd4f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ef5a45-746f-4164-b484-119588967ac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www.w3.org/XML/1998/namespace"/>
    <ds:schemaRef ds:uri="http://schemas.microsoft.com/office/2006/documentManagement/types"/>
    <ds:schemaRef ds:uri="39f27f9c-8e83-409c-8121-69bdfadd4fc6"/>
    <ds:schemaRef ds:uri="http://purl.org/dc/terms/"/>
    <ds:schemaRef ds:uri="http://schemas.microsoft.com/sharepoint/v3"/>
    <ds:schemaRef ds:uri="http://schemas.microsoft.com/office/2006/metadata/properties"/>
    <ds:schemaRef ds:uri="98ef5a45-746f-4164-b484-119588967ac4"/>
    <ds:schemaRef ds:uri="http://purl.org/dc/elements/1.1/"/>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35E90225-06B3-4C6A-9407-D2445B4AE3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9f27f9c-8e83-409c-8121-69bdfadd4fc6"/>
    <ds:schemaRef ds:uri="98ef5a45-746f-4164-b484-119588967a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1455</TotalTime>
  <Words>1139</Words>
  <Application>Microsoft Office PowerPoint</Application>
  <PresentationFormat>On-screen Show (4:3)</PresentationFormat>
  <Paragraphs>320</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Century Gothic</vt:lpstr>
      <vt:lpstr>SassoonCRInfantMedium</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2 Recognising Commands PowerPoint Presentation</dc:title>
  <dc:creator>Ashleigh Sobol</dc:creator>
  <cp:lastModifiedBy>Hannah Kilvington</cp:lastModifiedBy>
  <cp:revision>9</cp:revision>
  <dcterms:created xsi:type="dcterms:W3CDTF">2018-03-17T10:08:43Z</dcterms:created>
  <dcterms:modified xsi:type="dcterms:W3CDTF">2021-01-14T13:55:12Z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0x010100DBA3D94CF5BEB04DB95B866211778684</vt:lpwstr>
  </property>
  <property fmtid="{D5CDD505-2E9C-101B-9397-08002B2CF9AE}" pid="3" name="TaxKeyword">
    <vt:lpwstr/>
  </property>
</Properties>
</file>