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4" r:id="rId5"/>
    <p:sldId id="256" r:id="rId6"/>
    <p:sldId id="392" r:id="rId7"/>
    <p:sldId id="390" r:id="rId8"/>
    <p:sldId id="440" r:id="rId9"/>
    <p:sldId id="442" r:id="rId10"/>
    <p:sldId id="394" r:id="rId11"/>
    <p:sldId id="410" r:id="rId12"/>
    <p:sldId id="395" r:id="rId13"/>
    <p:sldId id="411" r:id="rId14"/>
    <p:sldId id="397" r:id="rId15"/>
    <p:sldId id="412" r:id="rId16"/>
    <p:sldId id="399" r:id="rId17"/>
    <p:sldId id="432" r:id="rId18"/>
    <p:sldId id="426" r:id="rId19"/>
    <p:sldId id="429" r:id="rId20"/>
    <p:sldId id="430" r:id="rId21"/>
    <p:sldId id="443" r:id="rId22"/>
    <p:sldId id="445" r:id="rId23"/>
    <p:sldId id="401" r:id="rId24"/>
    <p:sldId id="435" r:id="rId25"/>
    <p:sldId id="43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7C4051-03F1-4982-85D3-E3ADD35C48E3}" v="31" dt="2019-11-08T10:26:03.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1" autoAdjust="0"/>
    <p:restoredTop sz="94660"/>
  </p:normalViewPr>
  <p:slideViewPr>
    <p:cSldViewPr snapToGrid="0">
      <p:cViewPr varScale="1">
        <p:scale>
          <a:sx n="68" d="100"/>
          <a:sy n="68" d="100"/>
        </p:scale>
        <p:origin x="15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07/01/2021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urvey.zohopublic.eu/zs/V2BBWx"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2g2.2"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classroomsecrets.co.uk/using-questions-year-2-sentence-types-1-resource-pack" TargetMode="External"/><Relationship Id="rId4" Type="http://schemas.openxmlformats.org/officeDocument/2006/relationships/hyperlink" Target="https://classroomsecrets.co.uk/search/?fwp_topic=gps-scheme-of-wor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27D29D-9863-4B6D-80F8-D537C5EE5F29}"/>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2"/>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35A4A59E-A564-44CE-9DE1-219FA63FE3A7}"/>
              </a:ext>
            </a:extLst>
          </p:cNvPr>
          <p:cNvPicPr>
            <a:picLocks noChangeAspect="1"/>
          </p:cNvPicPr>
          <p:nvPr/>
        </p:nvPicPr>
        <p:blipFill rotWithShape="1">
          <a:blip r:embed="rId3">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grpSp>
        <p:nvGrpSpPr>
          <p:cNvPr id="11" name="Group 10">
            <a:extLst>
              <a:ext uri="{FF2B5EF4-FFF2-40B4-BE49-F238E27FC236}">
                <a16:creationId xmlns:a16="http://schemas.microsoft.com/office/drawing/2014/main" id="{7339F93E-B1EB-41F8-A490-E8323726D5C0}"/>
              </a:ext>
            </a:extLst>
          </p:cNvPr>
          <p:cNvGrpSpPr/>
          <p:nvPr/>
        </p:nvGrpSpPr>
        <p:grpSpPr>
          <a:xfrm>
            <a:off x="71150" y="6454317"/>
            <a:ext cx="1244693" cy="403587"/>
            <a:chOff x="79696" y="6454317"/>
            <a:chExt cx="1244693" cy="403587"/>
          </a:xfrm>
        </p:grpSpPr>
        <p:sp>
          <p:nvSpPr>
            <p:cNvPr id="12" name="TextBox 8">
              <a:extLst>
                <a:ext uri="{FF2B5EF4-FFF2-40B4-BE49-F238E27FC236}">
                  <a16:creationId xmlns:a16="http://schemas.microsoft.com/office/drawing/2014/main" id="{3E9F15CA-98BC-43D5-B84D-EE9E22ADCB83}"/>
                </a:ext>
              </a:extLst>
            </p:cNvPr>
            <p:cNvSpPr txBox="1"/>
            <p:nvPr/>
          </p:nvSpPr>
          <p:spPr>
            <a:xfrm>
              <a:off x="79696" y="6688627"/>
              <a:ext cx="1244693"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DC6273F4-7BCA-4398-96BC-4F8AFF959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788146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Choose an opener from the word bank to complete the sentence.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spc="-300" dirty="0">
                <a:solidFill>
                  <a:schemeClr val="tx1"/>
                </a:solidFill>
                <a:latin typeface="Century Gothic" panose="020B0502020202020204" pitchFamily="34" charset="0"/>
              </a:rPr>
              <a:t>________________</a:t>
            </a:r>
            <a:r>
              <a:rPr lang="en-GB" sz="2400" b="1" dirty="0">
                <a:solidFill>
                  <a:schemeClr val="tx1"/>
                </a:solidFill>
                <a:latin typeface="Century Gothic" panose="020B0502020202020204" pitchFamily="34" charset="0"/>
              </a:rPr>
              <a:t> we play hopscotch outside today please?</a:t>
            </a:r>
          </a:p>
          <a:p>
            <a:endParaRPr lang="en-GB" sz="2000" b="1" dirty="0">
              <a:solidFill>
                <a:schemeClr val="tx1"/>
              </a:solidFill>
              <a:latin typeface="Century Gothic" panose="020B0502020202020204" pitchFamily="34" charset="0"/>
            </a:endParaRPr>
          </a:p>
        </p:txBody>
      </p:sp>
      <p:graphicFrame>
        <p:nvGraphicFramePr>
          <p:cNvPr id="8" name="Table 7">
            <a:extLst>
              <a:ext uri="{FF2B5EF4-FFF2-40B4-BE49-F238E27FC236}">
                <a16:creationId xmlns:a16="http://schemas.microsoft.com/office/drawing/2014/main" id="{5D480E3F-7922-4F54-ADF4-9491D6D6EB7C}"/>
              </a:ext>
            </a:extLst>
          </p:cNvPr>
          <p:cNvGraphicFramePr>
            <a:graphicFrameLocks noGrp="1"/>
          </p:cNvGraphicFramePr>
          <p:nvPr>
            <p:extLst>
              <p:ext uri="{D42A27DB-BD31-4B8C-83A1-F6EECF244321}">
                <p14:modId xmlns:p14="http://schemas.microsoft.com/office/powerpoint/2010/main" val="910589813"/>
              </p:ext>
            </p:extLst>
          </p:nvPr>
        </p:nvGraphicFramePr>
        <p:xfrm>
          <a:off x="1757070" y="3511988"/>
          <a:ext cx="5629860" cy="653612"/>
        </p:xfrm>
        <a:graphic>
          <a:graphicData uri="http://schemas.openxmlformats.org/drawingml/2006/table">
            <a:tbl>
              <a:tblPr firstRow="1" bandRow="1">
                <a:tableStyleId>{2D5ABB26-0587-4C30-8999-92F81FD0307C}</a:tableStyleId>
              </a:tblPr>
              <a:tblGrid>
                <a:gridCol w="1876620">
                  <a:extLst>
                    <a:ext uri="{9D8B030D-6E8A-4147-A177-3AD203B41FA5}">
                      <a16:colId xmlns:a16="http://schemas.microsoft.com/office/drawing/2014/main" val="3332228973"/>
                    </a:ext>
                  </a:extLst>
                </a:gridCol>
                <a:gridCol w="1876620">
                  <a:extLst>
                    <a:ext uri="{9D8B030D-6E8A-4147-A177-3AD203B41FA5}">
                      <a16:colId xmlns:a16="http://schemas.microsoft.com/office/drawing/2014/main" val="549957752"/>
                    </a:ext>
                  </a:extLst>
                </a:gridCol>
                <a:gridCol w="1876620">
                  <a:extLst>
                    <a:ext uri="{9D8B030D-6E8A-4147-A177-3AD203B41FA5}">
                      <a16:colId xmlns:a16="http://schemas.microsoft.com/office/drawing/2014/main" val="3723199747"/>
                    </a:ext>
                  </a:extLst>
                </a:gridCol>
              </a:tblGrid>
              <a:tr h="653612">
                <a:tc>
                  <a:txBody>
                    <a:bodyPr/>
                    <a:lstStyle/>
                    <a:p>
                      <a:pPr algn="ctr"/>
                      <a:r>
                        <a:rPr lang="en-GB" sz="2400" b="1" dirty="0">
                          <a:solidFill>
                            <a:schemeClr val="bg1">
                              <a:lumMod val="65000"/>
                            </a:schemeClr>
                          </a:solidFill>
                          <a:latin typeface="Century Gothic" panose="020B0502020202020204" pitchFamily="34" charset="0"/>
                        </a:rPr>
                        <a:t>Are</a:t>
                      </a:r>
                    </a:p>
                  </a:txBody>
                  <a:tcPr marL="112598" marR="112598" marT="99735" marB="99735"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What</a:t>
                      </a:r>
                    </a:p>
                  </a:txBody>
                  <a:tcPr marL="112598" marR="112598" marT="99735" marB="99735" anchor="ctr">
                    <a:lnL w="19050" cap="flat" cmpd="sng" algn="ctr">
                      <a:solidFill>
                        <a:schemeClr val="bg1">
                          <a:lumMod val="65000"/>
                        </a:schemeClr>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FF0000"/>
                          </a:solidFill>
                          <a:latin typeface="Century Gothic" panose="020B0502020202020204" pitchFamily="34" charset="0"/>
                        </a:rPr>
                        <a:t>Could</a:t>
                      </a:r>
                    </a:p>
                  </a:txBody>
                  <a:tcPr marL="112598" marR="112598" marT="99735" marB="99735"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9528487"/>
                  </a:ext>
                </a:extLst>
              </a:tr>
            </a:tbl>
          </a:graphicData>
        </a:graphic>
      </p:graphicFrame>
      <p:sp>
        <p:nvSpPr>
          <p:cNvPr id="7" name="TextBox 6">
            <a:extLst>
              <a:ext uri="{FF2B5EF4-FFF2-40B4-BE49-F238E27FC236}">
                <a16:creationId xmlns:a16="http://schemas.microsoft.com/office/drawing/2014/main" id="{2AAC5B75-8366-4BD6-B50C-0415FE032601}"/>
              </a:ext>
            </a:extLst>
          </p:cNvPr>
          <p:cNvSpPr txBox="1"/>
          <p:nvPr/>
        </p:nvSpPr>
        <p:spPr>
          <a:xfrm>
            <a:off x="487546" y="2072343"/>
            <a:ext cx="1595120" cy="461665"/>
          </a:xfrm>
          <a:prstGeom prst="rect">
            <a:avLst/>
          </a:prstGeom>
          <a:noFill/>
        </p:spPr>
        <p:txBody>
          <a:bodyPr wrap="square" rtlCol="0" anchor="ctr">
            <a:spAutoFit/>
          </a:bodyPr>
          <a:lstStyle/>
          <a:p>
            <a:pPr algn="ctr"/>
            <a:r>
              <a:rPr lang="en-GB" sz="2400" b="1" dirty="0">
                <a:solidFill>
                  <a:srgbClr val="FF0000"/>
                </a:solidFill>
                <a:latin typeface="Century Gothic" panose="020B0502020202020204" pitchFamily="34" charset="0"/>
              </a:rPr>
              <a:t>Could</a:t>
            </a:r>
          </a:p>
        </p:txBody>
      </p:sp>
    </p:spTree>
    <p:extLst>
      <p:ext uri="{BB962C8B-B14F-4D97-AF65-F5344CB8AC3E}">
        <p14:creationId xmlns:p14="http://schemas.microsoft.com/office/powerpoint/2010/main" val="101211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Rewrite this question with a different opener from the word bank. Make sure your question makes sense.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May I go to the toilet please?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2B6767EC-4E0A-4E4D-835C-D13B16D77D6E}"/>
              </a:ext>
            </a:extLst>
          </p:cNvPr>
          <p:cNvGraphicFramePr>
            <a:graphicFrameLocks noGrp="1"/>
          </p:cNvGraphicFramePr>
          <p:nvPr>
            <p:extLst>
              <p:ext uri="{D42A27DB-BD31-4B8C-83A1-F6EECF244321}">
                <p14:modId xmlns:p14="http://schemas.microsoft.com/office/powerpoint/2010/main" val="2492091860"/>
              </p:ext>
            </p:extLst>
          </p:nvPr>
        </p:nvGraphicFramePr>
        <p:xfrm>
          <a:off x="1756800" y="3511857"/>
          <a:ext cx="5630400" cy="655200"/>
        </p:xfrm>
        <a:graphic>
          <a:graphicData uri="http://schemas.openxmlformats.org/drawingml/2006/table">
            <a:tbl>
              <a:tblPr firstRow="1" bandRow="1">
                <a:tableStyleId>{2D5ABB26-0587-4C30-8999-92F81FD0307C}</a:tableStyleId>
              </a:tblPr>
              <a:tblGrid>
                <a:gridCol w="1876800">
                  <a:extLst>
                    <a:ext uri="{9D8B030D-6E8A-4147-A177-3AD203B41FA5}">
                      <a16:colId xmlns:a16="http://schemas.microsoft.com/office/drawing/2014/main" val="3332228973"/>
                    </a:ext>
                  </a:extLst>
                </a:gridCol>
                <a:gridCol w="1876800">
                  <a:extLst>
                    <a:ext uri="{9D8B030D-6E8A-4147-A177-3AD203B41FA5}">
                      <a16:colId xmlns:a16="http://schemas.microsoft.com/office/drawing/2014/main" val="549957752"/>
                    </a:ext>
                  </a:extLst>
                </a:gridCol>
                <a:gridCol w="1876800">
                  <a:extLst>
                    <a:ext uri="{9D8B030D-6E8A-4147-A177-3AD203B41FA5}">
                      <a16:colId xmlns:a16="http://schemas.microsoft.com/office/drawing/2014/main" val="3723199747"/>
                    </a:ext>
                  </a:extLst>
                </a:gridCol>
              </a:tblGrid>
              <a:tr h="655200">
                <a:tc>
                  <a:txBody>
                    <a:bodyPr/>
                    <a:lstStyle/>
                    <a:p>
                      <a:pPr algn="ctr"/>
                      <a:r>
                        <a:rPr lang="en-GB" sz="2400" b="1" dirty="0">
                          <a:latin typeface="Century Gothic" panose="020B0502020202020204" pitchFamily="34" charset="0"/>
                        </a:rPr>
                        <a:t>Do</a:t>
                      </a:r>
                    </a:p>
                  </a:txBody>
                  <a:tcPr marL="91441" marR="91441" marT="66938" marB="66938"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How</a:t>
                      </a:r>
                    </a:p>
                  </a:txBody>
                  <a:tcPr marL="91441" marR="91441" marT="66938" marB="66938"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Can</a:t>
                      </a:r>
                    </a:p>
                  </a:txBody>
                  <a:tcPr marL="91441" marR="91441" marT="66938" marB="66938"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9528487"/>
                  </a:ext>
                </a:extLst>
              </a:tr>
            </a:tbl>
          </a:graphicData>
        </a:graphic>
      </p:graphicFrame>
    </p:spTree>
    <p:extLst>
      <p:ext uri="{BB962C8B-B14F-4D97-AF65-F5344CB8AC3E}">
        <p14:creationId xmlns:p14="http://schemas.microsoft.com/office/powerpoint/2010/main" val="1558894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Rewrite this question with a different opener from the word bank. Make sure your question makes sense.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May I go to the toilet please?</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u="sng" dirty="0">
                <a:solidFill>
                  <a:srgbClr val="FF0000"/>
                </a:solidFill>
                <a:latin typeface="Century Gothic" panose="020B0502020202020204" pitchFamily="34" charset="0"/>
              </a:rPr>
              <a:t>Can</a:t>
            </a:r>
            <a:r>
              <a:rPr lang="en-GB" sz="2400" b="1" dirty="0">
                <a:solidFill>
                  <a:srgbClr val="FF0000"/>
                </a:solidFill>
                <a:latin typeface="Century Gothic" panose="020B0502020202020204" pitchFamily="34" charset="0"/>
              </a:rPr>
              <a:t> I go to the toilet please?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2B6767EC-4E0A-4E4D-835C-D13B16D77D6E}"/>
              </a:ext>
            </a:extLst>
          </p:cNvPr>
          <p:cNvGraphicFramePr>
            <a:graphicFrameLocks noGrp="1"/>
          </p:cNvGraphicFramePr>
          <p:nvPr>
            <p:extLst>
              <p:ext uri="{D42A27DB-BD31-4B8C-83A1-F6EECF244321}">
                <p14:modId xmlns:p14="http://schemas.microsoft.com/office/powerpoint/2010/main" val="204803592"/>
              </p:ext>
            </p:extLst>
          </p:nvPr>
        </p:nvGraphicFramePr>
        <p:xfrm>
          <a:off x="1756800" y="3511857"/>
          <a:ext cx="5630400" cy="655200"/>
        </p:xfrm>
        <a:graphic>
          <a:graphicData uri="http://schemas.openxmlformats.org/drawingml/2006/table">
            <a:tbl>
              <a:tblPr firstRow="1" bandRow="1">
                <a:tableStyleId>{2D5ABB26-0587-4C30-8999-92F81FD0307C}</a:tableStyleId>
              </a:tblPr>
              <a:tblGrid>
                <a:gridCol w="1876800">
                  <a:extLst>
                    <a:ext uri="{9D8B030D-6E8A-4147-A177-3AD203B41FA5}">
                      <a16:colId xmlns:a16="http://schemas.microsoft.com/office/drawing/2014/main" val="3332228973"/>
                    </a:ext>
                  </a:extLst>
                </a:gridCol>
                <a:gridCol w="1876800">
                  <a:extLst>
                    <a:ext uri="{9D8B030D-6E8A-4147-A177-3AD203B41FA5}">
                      <a16:colId xmlns:a16="http://schemas.microsoft.com/office/drawing/2014/main" val="549957752"/>
                    </a:ext>
                  </a:extLst>
                </a:gridCol>
                <a:gridCol w="1876800">
                  <a:extLst>
                    <a:ext uri="{9D8B030D-6E8A-4147-A177-3AD203B41FA5}">
                      <a16:colId xmlns:a16="http://schemas.microsoft.com/office/drawing/2014/main" val="3723199747"/>
                    </a:ext>
                  </a:extLst>
                </a:gridCol>
              </a:tblGrid>
              <a:tr h="655200">
                <a:tc>
                  <a:txBody>
                    <a:bodyPr/>
                    <a:lstStyle/>
                    <a:p>
                      <a:pPr algn="ctr"/>
                      <a:r>
                        <a:rPr lang="en-GB" sz="2400" b="1" dirty="0">
                          <a:solidFill>
                            <a:schemeClr val="bg1">
                              <a:lumMod val="65000"/>
                            </a:schemeClr>
                          </a:solidFill>
                          <a:latin typeface="Century Gothic" panose="020B0502020202020204" pitchFamily="34" charset="0"/>
                        </a:rPr>
                        <a:t>Do</a:t>
                      </a:r>
                    </a:p>
                  </a:txBody>
                  <a:tcPr marL="91441" marR="91441" marT="66938" marB="66938"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How</a:t>
                      </a:r>
                    </a:p>
                  </a:txBody>
                  <a:tcPr marL="91441" marR="91441" marT="66938" marB="66938" anchor="ctr">
                    <a:lnL w="19050" cap="flat" cmpd="sng" algn="ctr">
                      <a:solidFill>
                        <a:schemeClr val="bg1">
                          <a:lumMod val="65000"/>
                        </a:schemeClr>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FF0000"/>
                          </a:solidFill>
                          <a:latin typeface="Century Gothic" panose="020B0502020202020204" pitchFamily="34" charset="0"/>
                        </a:rPr>
                        <a:t>Can</a:t>
                      </a:r>
                    </a:p>
                  </a:txBody>
                  <a:tcPr marL="91441" marR="91441" marT="66938" marB="66938"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9528487"/>
                  </a:ext>
                </a:extLst>
              </a:tr>
            </a:tbl>
          </a:graphicData>
        </a:graphic>
      </p:graphicFrame>
    </p:spTree>
    <p:extLst>
      <p:ext uri="{BB962C8B-B14F-4D97-AF65-F5344CB8AC3E}">
        <p14:creationId xmlns:p14="http://schemas.microsoft.com/office/powerpoint/2010/main" val="380124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question which matches the answer below.</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0" name="Speech Bubble: Rectangle with Corners Rounded 9">
            <a:extLst>
              <a:ext uri="{FF2B5EF4-FFF2-40B4-BE49-F238E27FC236}">
                <a16:creationId xmlns:a16="http://schemas.microsoft.com/office/drawing/2014/main" id="{BB026EAF-0F7D-4654-BFD6-C13245C60796}"/>
              </a:ext>
            </a:extLst>
          </p:cNvPr>
          <p:cNvSpPr/>
          <p:nvPr/>
        </p:nvSpPr>
        <p:spPr>
          <a:xfrm>
            <a:off x="4040960" y="1500040"/>
            <a:ext cx="3508398" cy="930600"/>
          </a:xfrm>
          <a:prstGeom prst="wedgeRoundRectCallout">
            <a:avLst>
              <a:gd name="adj1" fmla="val -59376"/>
              <a:gd name="adj2" fmla="val 4389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Yes, most of the time.</a:t>
            </a:r>
          </a:p>
        </p:txBody>
      </p:sp>
      <p:graphicFrame>
        <p:nvGraphicFramePr>
          <p:cNvPr id="11" name="Table 10">
            <a:extLst>
              <a:ext uri="{FF2B5EF4-FFF2-40B4-BE49-F238E27FC236}">
                <a16:creationId xmlns:a16="http://schemas.microsoft.com/office/drawing/2014/main" id="{7F2A4E68-56CF-438B-8C96-DDE20D4B8BD9}"/>
              </a:ext>
            </a:extLst>
          </p:cNvPr>
          <p:cNvGraphicFramePr>
            <a:graphicFrameLocks noGrp="1"/>
          </p:cNvGraphicFramePr>
          <p:nvPr>
            <p:extLst>
              <p:ext uri="{D42A27DB-BD31-4B8C-83A1-F6EECF244321}">
                <p14:modId xmlns:p14="http://schemas.microsoft.com/office/powerpoint/2010/main" val="1382379026"/>
              </p:ext>
            </p:extLst>
          </p:nvPr>
        </p:nvGraphicFramePr>
        <p:xfrm>
          <a:off x="1305669" y="2795336"/>
          <a:ext cx="6552000" cy="2392614"/>
        </p:xfrm>
        <a:graphic>
          <a:graphicData uri="http://schemas.openxmlformats.org/drawingml/2006/table">
            <a:tbl>
              <a:tblPr firstRow="1" bandRow="1">
                <a:tableStyleId>{2D5ABB26-0587-4C30-8999-92F81FD0307C}</a:tableStyleId>
              </a:tblPr>
              <a:tblGrid>
                <a:gridCol w="360000">
                  <a:extLst>
                    <a:ext uri="{9D8B030D-6E8A-4147-A177-3AD203B41FA5}">
                      <a16:colId xmlns:a16="http://schemas.microsoft.com/office/drawing/2014/main" val="4150936425"/>
                    </a:ext>
                  </a:extLst>
                </a:gridCol>
                <a:gridCol w="5328000">
                  <a:extLst>
                    <a:ext uri="{9D8B030D-6E8A-4147-A177-3AD203B41FA5}">
                      <a16:colId xmlns:a16="http://schemas.microsoft.com/office/drawing/2014/main" val="3332228973"/>
                    </a:ext>
                  </a:extLst>
                </a:gridCol>
                <a:gridCol w="144000">
                  <a:extLst>
                    <a:ext uri="{9D8B030D-6E8A-4147-A177-3AD203B41FA5}">
                      <a16:colId xmlns:a16="http://schemas.microsoft.com/office/drawing/2014/main" val="4257487492"/>
                    </a:ext>
                  </a:extLst>
                </a:gridCol>
                <a:gridCol w="720000">
                  <a:extLst>
                    <a:ext uri="{9D8B030D-6E8A-4147-A177-3AD203B41FA5}">
                      <a16:colId xmlns:a16="http://schemas.microsoft.com/office/drawing/2014/main" val="3071049995"/>
                    </a:ext>
                  </a:extLst>
                </a:gridCol>
              </a:tblGrid>
              <a:tr h="701538">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GB" sz="23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300" b="1" dirty="0">
                          <a:solidFill>
                            <a:schemeClr val="tx1"/>
                          </a:solidFill>
                          <a:latin typeface="Century Gothic" panose="020B0502020202020204" pitchFamily="34" charset="0"/>
                        </a:rPr>
                        <a:t>  Would you like to join me?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300" b="1" dirty="0">
                        <a:solidFill>
                          <a:schemeClr val="bg1">
                            <a:lumMod val="65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300" b="1" dirty="0">
                        <a:solidFill>
                          <a:schemeClr val="bg1">
                            <a:lumMod val="65000"/>
                          </a:schemeClr>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9528487"/>
                  </a:ext>
                </a:extLst>
              </a:tr>
              <a:tr h="14400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b="1" dirty="0">
                        <a:solidFill>
                          <a:schemeClr val="bg1">
                            <a:lumMod val="65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b="1" dirty="0">
                        <a:solidFill>
                          <a:schemeClr val="bg1">
                            <a:lumMod val="65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395327"/>
                  </a:ext>
                </a:extLst>
              </a:tr>
              <a:tr h="701538">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GB" sz="2300" b="1"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300" b="1" dirty="0">
                          <a:solidFill>
                            <a:schemeClr val="tx1"/>
                          </a:solidFill>
                          <a:latin typeface="Century Gothic" panose="020B0502020202020204" pitchFamily="34" charset="0"/>
                        </a:rPr>
                        <a:t>  Do you go to the park with her?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3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275386"/>
                  </a:ext>
                </a:extLst>
              </a:tr>
              <a:tr h="14400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0517214"/>
                  </a:ext>
                </a:extLst>
              </a:tr>
              <a:tr h="701538">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GB" sz="2300" b="1"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300" b="1" dirty="0">
                          <a:solidFill>
                            <a:schemeClr val="tx1"/>
                          </a:solidFill>
                          <a:latin typeface="Century Gothic" panose="020B0502020202020204" pitchFamily="34" charset="0"/>
                        </a:rPr>
                        <a:t>  Should you sing a song?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300" b="1" dirty="0">
                        <a:solidFill>
                          <a:schemeClr val="bg1">
                            <a:lumMod val="65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300" b="1" dirty="0">
                        <a:solidFill>
                          <a:schemeClr val="bg1">
                            <a:lumMod val="65000"/>
                          </a:schemeClr>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8243153"/>
                  </a:ext>
                </a:extLst>
              </a:tr>
            </a:tbl>
          </a:graphicData>
        </a:graphic>
      </p:graphicFrame>
    </p:spTree>
    <p:extLst>
      <p:ext uri="{BB962C8B-B14F-4D97-AF65-F5344CB8AC3E}">
        <p14:creationId xmlns:p14="http://schemas.microsoft.com/office/powerpoint/2010/main" val="2496594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question which matches the answer below.</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8C7FC5C6-DEDA-434C-BE67-A68ADD7212B3}"/>
              </a:ext>
            </a:extLst>
          </p:cNvPr>
          <p:cNvGraphicFramePr>
            <a:graphicFrameLocks noGrp="1"/>
          </p:cNvGraphicFramePr>
          <p:nvPr>
            <p:extLst>
              <p:ext uri="{D42A27DB-BD31-4B8C-83A1-F6EECF244321}">
                <p14:modId xmlns:p14="http://schemas.microsoft.com/office/powerpoint/2010/main" val="726001641"/>
              </p:ext>
            </p:extLst>
          </p:nvPr>
        </p:nvGraphicFramePr>
        <p:xfrm>
          <a:off x="1305669" y="2795336"/>
          <a:ext cx="6552000" cy="2392614"/>
        </p:xfrm>
        <a:graphic>
          <a:graphicData uri="http://schemas.openxmlformats.org/drawingml/2006/table">
            <a:tbl>
              <a:tblPr firstRow="1" bandRow="1">
                <a:tableStyleId>{2D5ABB26-0587-4C30-8999-92F81FD0307C}</a:tableStyleId>
              </a:tblPr>
              <a:tblGrid>
                <a:gridCol w="360000">
                  <a:extLst>
                    <a:ext uri="{9D8B030D-6E8A-4147-A177-3AD203B41FA5}">
                      <a16:colId xmlns:a16="http://schemas.microsoft.com/office/drawing/2014/main" val="4150936425"/>
                    </a:ext>
                  </a:extLst>
                </a:gridCol>
                <a:gridCol w="5328000">
                  <a:extLst>
                    <a:ext uri="{9D8B030D-6E8A-4147-A177-3AD203B41FA5}">
                      <a16:colId xmlns:a16="http://schemas.microsoft.com/office/drawing/2014/main" val="3332228973"/>
                    </a:ext>
                  </a:extLst>
                </a:gridCol>
                <a:gridCol w="144000">
                  <a:extLst>
                    <a:ext uri="{9D8B030D-6E8A-4147-A177-3AD203B41FA5}">
                      <a16:colId xmlns:a16="http://schemas.microsoft.com/office/drawing/2014/main" val="4257487492"/>
                    </a:ext>
                  </a:extLst>
                </a:gridCol>
                <a:gridCol w="720000">
                  <a:extLst>
                    <a:ext uri="{9D8B030D-6E8A-4147-A177-3AD203B41FA5}">
                      <a16:colId xmlns:a16="http://schemas.microsoft.com/office/drawing/2014/main" val="3071049995"/>
                    </a:ext>
                  </a:extLst>
                </a:gridCol>
              </a:tblGrid>
              <a:tr h="701538">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GB" sz="2300" b="1" dirty="0">
                          <a:solidFill>
                            <a:schemeClr val="bg1">
                              <a:lumMod val="65000"/>
                            </a:schemeClr>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300" b="1" dirty="0">
                          <a:solidFill>
                            <a:schemeClr val="bg1">
                              <a:lumMod val="65000"/>
                            </a:schemeClr>
                          </a:solidFill>
                          <a:latin typeface="Century Gothic" panose="020B0502020202020204" pitchFamily="34" charset="0"/>
                        </a:rPr>
                        <a:t>  Would you like to join me?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300" b="1" dirty="0">
                        <a:solidFill>
                          <a:schemeClr val="bg1">
                            <a:lumMod val="65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300" b="1" dirty="0">
                        <a:solidFill>
                          <a:schemeClr val="bg1">
                            <a:lumMod val="65000"/>
                          </a:schemeClr>
                        </a:solidFill>
                        <a:latin typeface="Century Gothic" panose="020B0502020202020204" pitchFamily="34" charset="0"/>
                      </a:endParaRPr>
                    </a:p>
                  </a:txBody>
                  <a:tcPr marL="0" marR="0" marT="0" marB="0"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9528487"/>
                  </a:ext>
                </a:extLst>
              </a:tr>
              <a:tr h="14400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en-GB" sz="100" b="1" dirty="0">
                        <a:solidFill>
                          <a:schemeClr val="bg1">
                            <a:lumMod val="65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b="1" dirty="0">
                        <a:solidFill>
                          <a:schemeClr val="bg1">
                            <a:lumMod val="65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b="1" dirty="0">
                        <a:solidFill>
                          <a:schemeClr val="bg1">
                            <a:lumMod val="65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b="1" dirty="0">
                        <a:solidFill>
                          <a:schemeClr val="bg1">
                            <a:lumMod val="65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395327"/>
                  </a:ext>
                </a:extLst>
              </a:tr>
              <a:tr h="701538">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GB" sz="2300" b="1" dirty="0">
                          <a:solidFill>
                            <a:srgbClr val="FF0000"/>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300" b="1" dirty="0">
                          <a:solidFill>
                            <a:srgbClr val="FF0000"/>
                          </a:solidFill>
                          <a:latin typeface="Century Gothic" panose="020B0502020202020204" pitchFamily="34" charset="0"/>
                        </a:rPr>
                        <a:t>  Do you go to the park with her?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4400" b="1" dirty="0">
                          <a:solidFill>
                            <a:srgbClr val="FF0000"/>
                          </a:solidFill>
                          <a:latin typeface="Century Gothic" panose="020B0502020202020204" pitchFamily="34" charset="0"/>
                          <a:sym typeface="Wingdings" panose="05000000000000000000" pitchFamily="2" charset="2"/>
                        </a:rPr>
                        <a:t></a:t>
                      </a:r>
                      <a:endParaRPr lang="en-GB" sz="2300" b="1" dirty="0">
                        <a:solidFill>
                          <a:srgbClr val="FF0000"/>
                        </a:solidFill>
                        <a:latin typeface="Century Gothic" panose="020B0502020202020204" pitchFamily="34" charset="0"/>
                      </a:endParaRP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275386"/>
                  </a:ext>
                </a:extLst>
              </a:tr>
              <a:tr h="14400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0517214"/>
                  </a:ext>
                </a:extLst>
              </a:tr>
              <a:tr h="701538">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GB" sz="2300" b="1" dirty="0">
                          <a:solidFill>
                            <a:schemeClr val="bg1">
                              <a:lumMod val="65000"/>
                            </a:schemeClr>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300" b="1" dirty="0">
                          <a:solidFill>
                            <a:schemeClr val="bg1">
                              <a:lumMod val="65000"/>
                            </a:schemeClr>
                          </a:solidFill>
                          <a:latin typeface="Century Gothic" panose="020B0502020202020204" pitchFamily="34" charset="0"/>
                        </a:rPr>
                        <a:t>  Should you sing a song?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300" b="1" dirty="0">
                        <a:solidFill>
                          <a:schemeClr val="bg1">
                            <a:lumMod val="65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300" b="1" dirty="0">
                        <a:solidFill>
                          <a:schemeClr val="bg1">
                            <a:lumMod val="65000"/>
                          </a:schemeClr>
                        </a:solidFill>
                        <a:latin typeface="Century Gothic" panose="020B0502020202020204" pitchFamily="34" charset="0"/>
                      </a:endParaRPr>
                    </a:p>
                  </a:txBody>
                  <a:tcPr marL="0" marR="0" marT="0" marB="0"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8243153"/>
                  </a:ext>
                </a:extLst>
              </a:tr>
            </a:tbl>
          </a:graphicData>
        </a:graphic>
      </p:graphicFrame>
      <p:sp>
        <p:nvSpPr>
          <p:cNvPr id="10" name="Speech Bubble: Rectangle with Corners Rounded 9">
            <a:extLst>
              <a:ext uri="{FF2B5EF4-FFF2-40B4-BE49-F238E27FC236}">
                <a16:creationId xmlns:a16="http://schemas.microsoft.com/office/drawing/2014/main" id="{BB026EAF-0F7D-4654-BFD6-C13245C60796}"/>
              </a:ext>
            </a:extLst>
          </p:cNvPr>
          <p:cNvSpPr/>
          <p:nvPr/>
        </p:nvSpPr>
        <p:spPr>
          <a:xfrm>
            <a:off x="4040960" y="1500040"/>
            <a:ext cx="3508398" cy="930600"/>
          </a:xfrm>
          <a:prstGeom prst="wedgeRoundRectCallout">
            <a:avLst>
              <a:gd name="adj1" fmla="val -59376"/>
              <a:gd name="adj2" fmla="val 4389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Yes, most of the time.</a:t>
            </a:r>
          </a:p>
        </p:txBody>
      </p:sp>
    </p:spTree>
    <p:extLst>
      <p:ext uri="{BB962C8B-B14F-4D97-AF65-F5344CB8AC3E}">
        <p14:creationId xmlns:p14="http://schemas.microsoft.com/office/powerpoint/2010/main" val="3217499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Anita has written the question below.</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the mistake she has made and write the correct question. </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28B267B7-65F8-4E61-A319-591ABDD508F4}"/>
              </a:ext>
            </a:extLst>
          </p:cNvPr>
          <p:cNvSpPr/>
          <p:nvPr/>
        </p:nvSpPr>
        <p:spPr>
          <a:xfrm>
            <a:off x="2355800" y="1888176"/>
            <a:ext cx="4836160" cy="1301799"/>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Are you help me please?</a:t>
            </a:r>
          </a:p>
        </p:txBody>
      </p:sp>
    </p:spTree>
    <p:extLst>
      <p:ext uri="{BB962C8B-B14F-4D97-AF65-F5344CB8AC3E}">
        <p14:creationId xmlns:p14="http://schemas.microsoft.com/office/powerpoint/2010/main" val="223753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Anita has written the question below.</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the mistake she has made and write the correct question. </a:t>
            </a:r>
          </a:p>
          <a:p>
            <a:r>
              <a:rPr lang="en-GB" sz="2000" b="1" dirty="0">
                <a:solidFill>
                  <a:schemeClr val="tx1"/>
                </a:solidFill>
                <a:latin typeface="Century Gothic" panose="020B0502020202020204" pitchFamily="34" charset="0"/>
              </a:rPr>
              <a:t>She has used the wrong question word, so....</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28B267B7-65F8-4E61-A319-591ABDD508F4}"/>
              </a:ext>
            </a:extLst>
          </p:cNvPr>
          <p:cNvSpPr/>
          <p:nvPr/>
        </p:nvSpPr>
        <p:spPr>
          <a:xfrm>
            <a:off x="2355800" y="1888176"/>
            <a:ext cx="4836160" cy="130179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Are</a:t>
            </a:r>
            <a:r>
              <a:rPr lang="en-GB" sz="2400" b="1" dirty="0">
                <a:solidFill>
                  <a:schemeClr val="tx1"/>
                </a:solidFill>
                <a:latin typeface="Century Gothic" panose="020B0502020202020204" pitchFamily="34" charset="0"/>
              </a:rPr>
              <a:t> </a:t>
            </a:r>
            <a:r>
              <a:rPr lang="en-GB" sz="2400" b="1" dirty="0">
                <a:solidFill>
                  <a:schemeClr val="bg1">
                    <a:lumMod val="65000"/>
                  </a:schemeClr>
                </a:solidFill>
                <a:latin typeface="Century Gothic" panose="020B0502020202020204" pitchFamily="34" charset="0"/>
              </a:rPr>
              <a:t>you help me please?</a:t>
            </a:r>
          </a:p>
        </p:txBody>
      </p:sp>
    </p:spTree>
    <p:extLst>
      <p:ext uri="{BB962C8B-B14F-4D97-AF65-F5344CB8AC3E}">
        <p14:creationId xmlns:p14="http://schemas.microsoft.com/office/powerpoint/2010/main" val="2680910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Anita has written the question below.</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the mistake she has made and write the correct question. </a:t>
            </a:r>
          </a:p>
          <a:p>
            <a:r>
              <a:rPr lang="en-GB" sz="2000" b="1" dirty="0">
                <a:solidFill>
                  <a:srgbClr val="FF0000"/>
                </a:solidFill>
                <a:latin typeface="Century Gothic" panose="020B0502020202020204" pitchFamily="34" charset="0"/>
              </a:rPr>
              <a:t>She has used the wrong question word, so it doesn’t make sense. It could say: ‘Will you help me please?’ or ‘Can you help me please?’ or ‘May you help me please?’</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28B267B7-65F8-4E61-A319-591ABDD508F4}"/>
              </a:ext>
            </a:extLst>
          </p:cNvPr>
          <p:cNvSpPr/>
          <p:nvPr/>
        </p:nvSpPr>
        <p:spPr>
          <a:xfrm>
            <a:off x="2355800" y="1888176"/>
            <a:ext cx="4836160" cy="130179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Are</a:t>
            </a:r>
            <a:r>
              <a:rPr lang="en-GB" sz="2400" b="1" dirty="0">
                <a:solidFill>
                  <a:schemeClr val="tx1"/>
                </a:solidFill>
                <a:latin typeface="Century Gothic" panose="020B0502020202020204" pitchFamily="34" charset="0"/>
              </a:rPr>
              <a:t> </a:t>
            </a:r>
            <a:r>
              <a:rPr lang="en-GB" sz="2400" b="1" dirty="0">
                <a:solidFill>
                  <a:schemeClr val="bg1">
                    <a:lumMod val="65000"/>
                  </a:schemeClr>
                </a:solidFill>
                <a:latin typeface="Century Gothic" panose="020B0502020202020204" pitchFamily="34" charset="0"/>
              </a:rPr>
              <a:t>you help me please?</a:t>
            </a:r>
          </a:p>
        </p:txBody>
      </p:sp>
    </p:spTree>
    <p:extLst>
      <p:ext uri="{BB962C8B-B14F-4D97-AF65-F5344CB8AC3E}">
        <p14:creationId xmlns:p14="http://schemas.microsoft.com/office/powerpoint/2010/main" val="1324704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3" name="Picture 12">
            <a:extLst>
              <a:ext uri="{FF2B5EF4-FFF2-40B4-BE49-F238E27FC236}">
                <a16:creationId xmlns:a16="http://schemas.microsoft.com/office/drawing/2014/main" id="{AE90AD77-418F-44AE-8B07-08774F5F7E55}"/>
              </a:ext>
            </a:extLst>
          </p:cNvPr>
          <p:cNvPicPr>
            <a:picLocks noChangeAspect="1"/>
          </p:cNvPicPr>
          <p:nvPr/>
        </p:nvPicPr>
        <p:blipFill>
          <a:blip r:embed="rId3"/>
          <a:stretch>
            <a:fillRect/>
          </a:stretch>
        </p:blipFill>
        <p:spPr>
          <a:xfrm>
            <a:off x="115438" y="144662"/>
            <a:ext cx="8913124" cy="6322100"/>
          </a:xfrm>
          <a:prstGeom prst="rect">
            <a:avLst/>
          </a:prstGeom>
        </p:spPr>
      </p:pic>
      <p:sp>
        <p:nvSpPr>
          <p:cNvPr id="14" name="Rectangle 13">
            <a:extLst>
              <a:ext uri="{FF2B5EF4-FFF2-40B4-BE49-F238E27FC236}">
                <a16:creationId xmlns:a16="http://schemas.microsoft.com/office/drawing/2014/main" id="{17FDBF0E-70CF-41C0-A456-1B554E8076C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Write the question that Stefan has asked Nadiya.</a:t>
            </a:r>
          </a:p>
          <a:p>
            <a:pPr lvl="0"/>
            <a:endParaRPr lang="en-GB" sz="2000" b="1" dirty="0">
              <a:solidFill>
                <a:schemeClr val="tx1"/>
              </a:solidFill>
              <a:latin typeface="Century Gothic" panose="020B0502020202020204" pitchFamily="34" charset="0"/>
            </a:endParaRPr>
          </a:p>
          <a:p>
            <a:pPr lvl="0"/>
            <a:endParaRPr lang="en-GB" sz="1600" b="1" dirty="0">
              <a:solidFill>
                <a:schemeClr val="tx1"/>
              </a:solidFill>
              <a:latin typeface="Century Gothic" panose="020B0502020202020204" pitchFamily="34" charset="0"/>
            </a:endParaRPr>
          </a:p>
          <a:p>
            <a:pPr lvl="0"/>
            <a:endParaRPr lang="en-GB" sz="1600" b="1" dirty="0">
              <a:solidFill>
                <a:schemeClr val="tx1"/>
              </a:solidFill>
              <a:latin typeface="Century Gothic" panose="020B0502020202020204" pitchFamily="34" charset="0"/>
            </a:endParaRPr>
          </a:p>
          <a:p>
            <a:pPr lvl="0"/>
            <a:endParaRPr lang="en-GB" sz="1600" b="1" dirty="0">
              <a:solidFill>
                <a:schemeClr val="tx1"/>
              </a:solidFill>
              <a:latin typeface="Century Gothic" panose="020B0502020202020204" pitchFamily="34" charset="0"/>
            </a:endParaRPr>
          </a:p>
          <a:p>
            <a:pPr lvl="0"/>
            <a:endParaRPr lang="en-GB" sz="1600" b="1" dirty="0">
              <a:solidFill>
                <a:schemeClr val="tx1"/>
              </a:solidFill>
              <a:latin typeface="Century Gothic" panose="020B0502020202020204" pitchFamily="34" charset="0"/>
            </a:endParaRPr>
          </a:p>
          <a:p>
            <a:pPr lvl="0"/>
            <a:endParaRPr lang="en-GB" sz="1600" b="1" dirty="0">
              <a:solidFill>
                <a:schemeClr val="tx1"/>
              </a:solidFill>
              <a:latin typeface="Century Gothic" panose="020B0502020202020204" pitchFamily="34" charset="0"/>
            </a:endParaRPr>
          </a:p>
          <a:p>
            <a:pPr lvl="0"/>
            <a:endParaRPr lang="en-GB" sz="1600" b="1" dirty="0">
              <a:solidFill>
                <a:schemeClr val="tx1"/>
              </a:solidFill>
              <a:latin typeface="Century Gothic" panose="020B0502020202020204" pitchFamily="34" charset="0"/>
            </a:endParaRPr>
          </a:p>
          <a:p>
            <a:pPr lvl="0"/>
            <a:endParaRPr lang="en-GB" sz="16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50CB0448-0993-49DE-8128-CF755158546A}"/>
              </a:ext>
            </a:extLst>
          </p:cNvPr>
          <p:cNvSpPr/>
          <p:nvPr/>
        </p:nvSpPr>
        <p:spPr>
          <a:xfrm>
            <a:off x="2817801" y="1666718"/>
            <a:ext cx="3508398" cy="930600"/>
          </a:xfrm>
          <a:prstGeom prst="wedgeRoundRectCallout">
            <a:avLst>
              <a:gd name="adj1" fmla="val -59376"/>
              <a:gd name="adj2" fmla="val 4389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Would …</a:t>
            </a:r>
          </a:p>
        </p:txBody>
      </p:sp>
      <p:sp>
        <p:nvSpPr>
          <p:cNvPr id="20" name="TextBox 19">
            <a:extLst>
              <a:ext uri="{FF2B5EF4-FFF2-40B4-BE49-F238E27FC236}">
                <a16:creationId xmlns:a16="http://schemas.microsoft.com/office/drawing/2014/main" id="{1D78C5DF-ECE3-44CD-9715-21BAD8C3D7A0}"/>
              </a:ext>
            </a:extLst>
          </p:cNvPr>
          <p:cNvSpPr txBox="1"/>
          <p:nvPr/>
        </p:nvSpPr>
        <p:spPr>
          <a:xfrm>
            <a:off x="1092896" y="2828149"/>
            <a:ext cx="1208619" cy="400110"/>
          </a:xfrm>
          <a:prstGeom prst="rect">
            <a:avLst/>
          </a:prstGeom>
          <a:noFill/>
        </p:spPr>
        <p:txBody>
          <a:bodyPr wrap="square" rtlCol="0" anchor="ctr">
            <a:spAutoFit/>
          </a:bodyPr>
          <a:lstStyle/>
          <a:p>
            <a:pPr algn="ctr"/>
            <a:r>
              <a:rPr lang="en-GB" sz="2000" b="1" dirty="0">
                <a:latin typeface="Century Gothic" panose="020B0502020202020204" pitchFamily="34" charset="0"/>
              </a:rPr>
              <a:t>Stefan</a:t>
            </a:r>
          </a:p>
        </p:txBody>
      </p:sp>
      <p:sp>
        <p:nvSpPr>
          <p:cNvPr id="21" name="TextBox 20">
            <a:extLst>
              <a:ext uri="{FF2B5EF4-FFF2-40B4-BE49-F238E27FC236}">
                <a16:creationId xmlns:a16="http://schemas.microsoft.com/office/drawing/2014/main" id="{B4ADA49F-8B5C-4D18-B287-16DF3D9555DC}"/>
              </a:ext>
            </a:extLst>
          </p:cNvPr>
          <p:cNvSpPr txBox="1"/>
          <p:nvPr/>
        </p:nvSpPr>
        <p:spPr>
          <a:xfrm>
            <a:off x="6921849" y="4336599"/>
            <a:ext cx="1161711" cy="400110"/>
          </a:xfrm>
          <a:prstGeom prst="rect">
            <a:avLst/>
          </a:prstGeom>
          <a:noFill/>
        </p:spPr>
        <p:txBody>
          <a:bodyPr wrap="square" rtlCol="0" anchor="ctr">
            <a:spAutoFit/>
          </a:bodyPr>
          <a:lstStyle/>
          <a:p>
            <a:pPr algn="ctr"/>
            <a:r>
              <a:rPr lang="en-GB" sz="2000" b="1" dirty="0">
                <a:latin typeface="Century Gothic" panose="020B0502020202020204" pitchFamily="34" charset="0"/>
              </a:rPr>
              <a:t>Nadiya</a:t>
            </a:r>
          </a:p>
        </p:txBody>
      </p:sp>
      <p:sp>
        <p:nvSpPr>
          <p:cNvPr id="22" name="Speech Bubble: Rectangle with Corners Rounded 21">
            <a:extLst>
              <a:ext uri="{FF2B5EF4-FFF2-40B4-BE49-F238E27FC236}">
                <a16:creationId xmlns:a16="http://schemas.microsoft.com/office/drawing/2014/main" id="{ADFC2884-9D20-4D1B-AFA6-4665A03DBE3F}"/>
              </a:ext>
            </a:extLst>
          </p:cNvPr>
          <p:cNvSpPr/>
          <p:nvPr/>
        </p:nvSpPr>
        <p:spPr>
          <a:xfrm flipH="1">
            <a:off x="2817801" y="3175117"/>
            <a:ext cx="3508398" cy="930600"/>
          </a:xfrm>
          <a:prstGeom prst="wedgeRoundRectCallout">
            <a:avLst>
              <a:gd name="adj1" fmla="val -59376"/>
              <a:gd name="adj2" fmla="val 4389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No, I wouldn’t like any water thanks.</a:t>
            </a:r>
          </a:p>
        </p:txBody>
      </p:sp>
    </p:spTree>
    <p:extLst>
      <p:ext uri="{BB962C8B-B14F-4D97-AF65-F5344CB8AC3E}">
        <p14:creationId xmlns:p14="http://schemas.microsoft.com/office/powerpoint/2010/main" val="1725966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3" name="Picture 12">
            <a:extLst>
              <a:ext uri="{FF2B5EF4-FFF2-40B4-BE49-F238E27FC236}">
                <a16:creationId xmlns:a16="http://schemas.microsoft.com/office/drawing/2014/main" id="{AE90AD77-418F-44AE-8B07-08774F5F7E55}"/>
              </a:ext>
            </a:extLst>
          </p:cNvPr>
          <p:cNvPicPr>
            <a:picLocks noChangeAspect="1"/>
          </p:cNvPicPr>
          <p:nvPr/>
        </p:nvPicPr>
        <p:blipFill>
          <a:blip r:embed="rId3"/>
          <a:stretch>
            <a:fillRect/>
          </a:stretch>
        </p:blipFill>
        <p:spPr>
          <a:xfrm>
            <a:off x="115438" y="144662"/>
            <a:ext cx="8913124" cy="6322100"/>
          </a:xfrm>
          <a:prstGeom prst="rect">
            <a:avLst/>
          </a:prstGeom>
        </p:spPr>
      </p:pic>
      <p:sp>
        <p:nvSpPr>
          <p:cNvPr id="14" name="Rectangle 13">
            <a:extLst>
              <a:ext uri="{FF2B5EF4-FFF2-40B4-BE49-F238E27FC236}">
                <a16:creationId xmlns:a16="http://schemas.microsoft.com/office/drawing/2014/main" id="{17FDBF0E-70CF-41C0-A456-1B554E8076C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Write the question that Stefan has asked Nadiya.</a:t>
            </a:r>
          </a:p>
          <a:p>
            <a:pPr lvl="0"/>
            <a:endParaRPr lang="en-GB" sz="2000" b="1" dirty="0">
              <a:solidFill>
                <a:schemeClr val="tx1"/>
              </a:solidFill>
              <a:latin typeface="Century Gothic" panose="020B0502020202020204" pitchFamily="34" charset="0"/>
            </a:endParaRPr>
          </a:p>
          <a:p>
            <a:pPr lvl="0"/>
            <a:endParaRPr lang="en-GB" sz="1600" b="1" dirty="0">
              <a:solidFill>
                <a:schemeClr val="tx1"/>
              </a:solidFill>
              <a:latin typeface="Century Gothic" panose="020B0502020202020204" pitchFamily="34" charset="0"/>
            </a:endParaRPr>
          </a:p>
          <a:p>
            <a:pPr lvl="0"/>
            <a:endParaRPr lang="en-GB" sz="1600" b="1" dirty="0">
              <a:solidFill>
                <a:schemeClr val="tx1"/>
              </a:solidFill>
              <a:latin typeface="Century Gothic" panose="020B0502020202020204" pitchFamily="34" charset="0"/>
            </a:endParaRPr>
          </a:p>
          <a:p>
            <a:pPr lvl="0"/>
            <a:endParaRPr lang="en-GB" sz="1600" b="1" dirty="0">
              <a:solidFill>
                <a:schemeClr val="tx1"/>
              </a:solidFill>
              <a:latin typeface="Century Gothic" panose="020B0502020202020204" pitchFamily="34" charset="0"/>
            </a:endParaRPr>
          </a:p>
          <a:p>
            <a:pPr lvl="0"/>
            <a:endParaRPr lang="en-GB" sz="1600" b="1" dirty="0">
              <a:solidFill>
                <a:schemeClr val="tx1"/>
              </a:solidFill>
              <a:latin typeface="Century Gothic" panose="020B0502020202020204" pitchFamily="34" charset="0"/>
            </a:endParaRPr>
          </a:p>
          <a:p>
            <a:pPr lvl="0"/>
            <a:endParaRPr lang="en-GB" sz="1600" b="1" dirty="0">
              <a:solidFill>
                <a:schemeClr val="tx1"/>
              </a:solidFill>
              <a:latin typeface="Century Gothic" panose="020B0502020202020204" pitchFamily="34" charset="0"/>
            </a:endParaRPr>
          </a:p>
          <a:p>
            <a:pPr lvl="0"/>
            <a:endParaRPr lang="en-GB" sz="1600" b="1" dirty="0">
              <a:solidFill>
                <a:schemeClr val="tx1"/>
              </a:solidFill>
              <a:latin typeface="Century Gothic" panose="020B0502020202020204" pitchFamily="34" charset="0"/>
            </a:endParaRPr>
          </a:p>
          <a:p>
            <a:pPr lvl="0"/>
            <a:endParaRPr lang="en-GB" sz="16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0" name="TextBox 19">
            <a:extLst>
              <a:ext uri="{FF2B5EF4-FFF2-40B4-BE49-F238E27FC236}">
                <a16:creationId xmlns:a16="http://schemas.microsoft.com/office/drawing/2014/main" id="{1D78C5DF-ECE3-44CD-9715-21BAD8C3D7A0}"/>
              </a:ext>
            </a:extLst>
          </p:cNvPr>
          <p:cNvSpPr txBox="1"/>
          <p:nvPr/>
        </p:nvSpPr>
        <p:spPr>
          <a:xfrm>
            <a:off x="1092896" y="2828149"/>
            <a:ext cx="1208619" cy="400110"/>
          </a:xfrm>
          <a:prstGeom prst="rect">
            <a:avLst/>
          </a:prstGeom>
          <a:noFill/>
        </p:spPr>
        <p:txBody>
          <a:bodyPr wrap="square" rtlCol="0" anchor="ctr">
            <a:spAutoFit/>
          </a:bodyPr>
          <a:lstStyle/>
          <a:p>
            <a:pPr algn="ctr"/>
            <a:r>
              <a:rPr lang="en-GB" sz="2000" b="1" dirty="0">
                <a:latin typeface="Century Gothic" panose="020B0502020202020204" pitchFamily="34" charset="0"/>
              </a:rPr>
              <a:t>Stefan</a:t>
            </a:r>
          </a:p>
        </p:txBody>
      </p:sp>
      <p:sp>
        <p:nvSpPr>
          <p:cNvPr id="21" name="TextBox 20">
            <a:extLst>
              <a:ext uri="{FF2B5EF4-FFF2-40B4-BE49-F238E27FC236}">
                <a16:creationId xmlns:a16="http://schemas.microsoft.com/office/drawing/2014/main" id="{B4ADA49F-8B5C-4D18-B287-16DF3D9555DC}"/>
              </a:ext>
            </a:extLst>
          </p:cNvPr>
          <p:cNvSpPr txBox="1"/>
          <p:nvPr/>
        </p:nvSpPr>
        <p:spPr>
          <a:xfrm>
            <a:off x="6921849" y="4336599"/>
            <a:ext cx="1161711" cy="400110"/>
          </a:xfrm>
          <a:prstGeom prst="rect">
            <a:avLst/>
          </a:prstGeom>
          <a:noFill/>
        </p:spPr>
        <p:txBody>
          <a:bodyPr wrap="square" rtlCol="0" anchor="ctr">
            <a:spAutoFit/>
          </a:bodyPr>
          <a:lstStyle/>
          <a:p>
            <a:pPr algn="ctr"/>
            <a:r>
              <a:rPr lang="en-GB" sz="2000" b="1" dirty="0">
                <a:latin typeface="Century Gothic" panose="020B0502020202020204" pitchFamily="34" charset="0"/>
              </a:rPr>
              <a:t>Nadiya</a:t>
            </a:r>
          </a:p>
        </p:txBody>
      </p:sp>
      <p:sp>
        <p:nvSpPr>
          <p:cNvPr id="11" name="Speech Bubble: Rectangle with Corners Rounded 10">
            <a:extLst>
              <a:ext uri="{FF2B5EF4-FFF2-40B4-BE49-F238E27FC236}">
                <a16:creationId xmlns:a16="http://schemas.microsoft.com/office/drawing/2014/main" id="{9077FB77-1B11-4C66-864F-A69E6CD94CDF}"/>
              </a:ext>
            </a:extLst>
          </p:cNvPr>
          <p:cNvSpPr/>
          <p:nvPr/>
        </p:nvSpPr>
        <p:spPr>
          <a:xfrm>
            <a:off x="2817801" y="1666718"/>
            <a:ext cx="3508398" cy="930600"/>
          </a:xfrm>
          <a:prstGeom prst="wedgeRoundRectCallout">
            <a:avLst>
              <a:gd name="adj1" fmla="val -59376"/>
              <a:gd name="adj2" fmla="val 43895"/>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2000" b="1" dirty="0">
                <a:solidFill>
                  <a:srgbClr val="FF0000"/>
                </a:solidFill>
                <a:latin typeface="Century Gothic" panose="020B0502020202020204" pitchFamily="34" charset="0"/>
              </a:rPr>
              <a:t>Would you like some water? </a:t>
            </a:r>
          </a:p>
        </p:txBody>
      </p:sp>
      <p:sp>
        <p:nvSpPr>
          <p:cNvPr id="12" name="Speech Bubble: Rectangle with Corners Rounded 11">
            <a:extLst>
              <a:ext uri="{FF2B5EF4-FFF2-40B4-BE49-F238E27FC236}">
                <a16:creationId xmlns:a16="http://schemas.microsoft.com/office/drawing/2014/main" id="{E5FC7703-C21C-47E1-8420-3577DEE3CB34}"/>
              </a:ext>
            </a:extLst>
          </p:cNvPr>
          <p:cNvSpPr/>
          <p:nvPr/>
        </p:nvSpPr>
        <p:spPr>
          <a:xfrm flipH="1">
            <a:off x="2817801" y="3175117"/>
            <a:ext cx="3508398" cy="930600"/>
          </a:xfrm>
          <a:prstGeom prst="wedgeRoundRectCallout">
            <a:avLst>
              <a:gd name="adj1" fmla="val -59376"/>
              <a:gd name="adj2" fmla="val 43895"/>
              <a:gd name="adj3" fmla="val 16667"/>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65000"/>
                  </a:schemeClr>
                </a:solidFill>
                <a:latin typeface="Century Gothic" panose="020B0502020202020204" pitchFamily="34" charset="0"/>
              </a:rPr>
              <a:t>No, I wouldn’t like any water thanks.</a:t>
            </a:r>
          </a:p>
        </p:txBody>
      </p:sp>
    </p:spTree>
    <p:extLst>
      <p:ext uri="{BB962C8B-B14F-4D97-AF65-F5344CB8AC3E}">
        <p14:creationId xmlns:p14="http://schemas.microsoft.com/office/powerpoint/2010/main" val="62069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5 – Sentence Types 1</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English Year 2: (2G2.2) </a:t>
            </a:r>
            <a:r>
              <a:rPr lang="en-US" sz="1200" b="1" dirty="0">
                <a:latin typeface="Century Gothic" panose="020B0502020202020204" pitchFamily="34" charset="0"/>
                <a:hlinkClick r:id="rId3"/>
              </a:rPr>
              <a:t>How the grammatical patterns in a sentence indicate its function as a question</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Are the two questions below asking the same thing?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Prove it.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2" name="Rectangle: Rounded Corners 1">
            <a:extLst>
              <a:ext uri="{FF2B5EF4-FFF2-40B4-BE49-F238E27FC236}">
                <a16:creationId xmlns:a16="http://schemas.microsoft.com/office/drawing/2014/main" id="{B7157174-9DB4-4853-A6B1-7BB2FCF3A2B0}"/>
              </a:ext>
            </a:extLst>
          </p:cNvPr>
          <p:cNvSpPr/>
          <p:nvPr/>
        </p:nvSpPr>
        <p:spPr>
          <a:xfrm>
            <a:off x="1261028" y="1900184"/>
            <a:ext cx="6621945" cy="24892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lphaUcPeriod"/>
            </a:pPr>
            <a:r>
              <a:rPr lang="en-GB" sz="2400" b="1" dirty="0">
                <a:solidFill>
                  <a:schemeClr val="tx1"/>
                </a:solidFill>
                <a:latin typeface="Century Gothic" panose="020B0502020202020204" pitchFamily="34" charset="0"/>
              </a:rPr>
              <a:t>Could we go indoors please?</a:t>
            </a:r>
          </a:p>
          <a:p>
            <a:pPr marL="457200" indent="-457200">
              <a:buFont typeface="+mj-lt"/>
              <a:buAutoNum type="alphaUcPeriod"/>
            </a:pPr>
            <a:endParaRPr lang="en-GB" sz="2400" b="1" dirty="0">
              <a:solidFill>
                <a:schemeClr val="tx1"/>
              </a:solidFill>
              <a:latin typeface="Century Gothic" panose="020B0502020202020204" pitchFamily="34" charset="0"/>
            </a:endParaRPr>
          </a:p>
          <a:p>
            <a:pPr marL="457200" indent="-457200">
              <a:buFont typeface="+mj-lt"/>
              <a:buAutoNum type="alphaUcPeriod"/>
            </a:pPr>
            <a:r>
              <a:rPr lang="en-GB" sz="2400" b="1" dirty="0">
                <a:solidFill>
                  <a:schemeClr val="tx1"/>
                </a:solidFill>
                <a:latin typeface="Century Gothic" panose="020B0502020202020204" pitchFamily="34" charset="0"/>
              </a:rPr>
              <a:t>Should we go indoors?</a:t>
            </a:r>
          </a:p>
          <a:p>
            <a:pPr algn="ctr"/>
            <a:endParaRPr lang="en-GB" dirty="0"/>
          </a:p>
        </p:txBody>
      </p:sp>
    </p:spTree>
    <p:extLst>
      <p:ext uri="{BB962C8B-B14F-4D97-AF65-F5344CB8AC3E}">
        <p14:creationId xmlns:p14="http://schemas.microsoft.com/office/powerpoint/2010/main" val="42189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Are the two questions below asking the same thing?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Prove it.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No, they are not asking the same thing because…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2" name="Rectangle: Rounded Corners 1">
            <a:extLst>
              <a:ext uri="{FF2B5EF4-FFF2-40B4-BE49-F238E27FC236}">
                <a16:creationId xmlns:a16="http://schemas.microsoft.com/office/drawing/2014/main" id="{B7157174-9DB4-4853-A6B1-7BB2FCF3A2B0}"/>
              </a:ext>
            </a:extLst>
          </p:cNvPr>
          <p:cNvSpPr/>
          <p:nvPr/>
        </p:nvSpPr>
        <p:spPr>
          <a:xfrm>
            <a:off x="1261028" y="1900184"/>
            <a:ext cx="6621945" cy="24892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lphaUcPeriod"/>
            </a:pPr>
            <a:r>
              <a:rPr lang="en-GB" sz="2400" b="1" dirty="0">
                <a:solidFill>
                  <a:schemeClr val="tx1"/>
                </a:solidFill>
                <a:latin typeface="Century Gothic" panose="020B0502020202020204" pitchFamily="34" charset="0"/>
              </a:rPr>
              <a:t>Could we go indoors please?</a:t>
            </a:r>
          </a:p>
          <a:p>
            <a:pPr marL="457200" indent="-457200">
              <a:buFont typeface="+mj-lt"/>
              <a:buAutoNum type="alphaUcPeriod"/>
            </a:pPr>
            <a:endParaRPr lang="en-GB" sz="2400" b="1" dirty="0">
              <a:solidFill>
                <a:schemeClr val="tx1"/>
              </a:solidFill>
              <a:latin typeface="Century Gothic" panose="020B0502020202020204" pitchFamily="34" charset="0"/>
            </a:endParaRPr>
          </a:p>
          <a:p>
            <a:pPr marL="457200" indent="-457200">
              <a:buFont typeface="+mj-lt"/>
              <a:buAutoNum type="alphaUcPeriod"/>
            </a:pPr>
            <a:r>
              <a:rPr lang="en-GB" sz="2400" b="1" dirty="0">
                <a:solidFill>
                  <a:schemeClr val="tx1"/>
                </a:solidFill>
                <a:latin typeface="Century Gothic" panose="020B0502020202020204" pitchFamily="34" charset="0"/>
              </a:rPr>
              <a:t>Should we go indoors?</a:t>
            </a:r>
          </a:p>
          <a:p>
            <a:pPr algn="ctr"/>
            <a:endParaRPr lang="en-GB" dirty="0"/>
          </a:p>
        </p:txBody>
      </p:sp>
    </p:spTree>
    <p:extLst>
      <p:ext uri="{BB962C8B-B14F-4D97-AF65-F5344CB8AC3E}">
        <p14:creationId xmlns:p14="http://schemas.microsoft.com/office/powerpoint/2010/main" val="4058515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Are the two questions below asking the same thing?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Prove it.</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No, they are not asking the same thing because A is asking permission to go indoors whereas B is asking if someone else thinks they should go indoors.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2" name="Rectangle: Rounded Corners 1">
            <a:extLst>
              <a:ext uri="{FF2B5EF4-FFF2-40B4-BE49-F238E27FC236}">
                <a16:creationId xmlns:a16="http://schemas.microsoft.com/office/drawing/2014/main" id="{B7157174-9DB4-4853-A6B1-7BB2FCF3A2B0}"/>
              </a:ext>
            </a:extLst>
          </p:cNvPr>
          <p:cNvSpPr/>
          <p:nvPr/>
        </p:nvSpPr>
        <p:spPr>
          <a:xfrm>
            <a:off x="1261028" y="1900184"/>
            <a:ext cx="6621945" cy="24892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lphaUcPeriod"/>
            </a:pPr>
            <a:r>
              <a:rPr lang="en-GB" sz="2400" b="1" dirty="0">
                <a:solidFill>
                  <a:schemeClr val="tx1"/>
                </a:solidFill>
                <a:latin typeface="Century Gothic" panose="020B0502020202020204" pitchFamily="34" charset="0"/>
              </a:rPr>
              <a:t>Could we go indoors please?</a:t>
            </a:r>
          </a:p>
          <a:p>
            <a:pPr marL="457200" indent="-457200">
              <a:buFont typeface="+mj-lt"/>
              <a:buAutoNum type="alphaUcPeriod"/>
            </a:pPr>
            <a:endParaRPr lang="en-GB" sz="2400" b="1" dirty="0">
              <a:solidFill>
                <a:schemeClr val="tx1"/>
              </a:solidFill>
              <a:latin typeface="Century Gothic" panose="020B0502020202020204" pitchFamily="34" charset="0"/>
            </a:endParaRPr>
          </a:p>
          <a:p>
            <a:pPr marL="457200" indent="-457200">
              <a:buFont typeface="+mj-lt"/>
              <a:buAutoNum type="alphaUcPeriod"/>
            </a:pPr>
            <a:r>
              <a:rPr lang="en-GB" sz="2400" b="1" dirty="0">
                <a:solidFill>
                  <a:schemeClr val="tx1"/>
                </a:solidFill>
                <a:latin typeface="Century Gothic" panose="020B0502020202020204" pitchFamily="34" charset="0"/>
              </a:rPr>
              <a:t>Should we go indoors?</a:t>
            </a:r>
          </a:p>
          <a:p>
            <a:pPr algn="ctr"/>
            <a:endParaRPr lang="en-GB" dirty="0"/>
          </a:p>
        </p:txBody>
      </p:sp>
    </p:spTree>
    <p:extLst>
      <p:ext uri="{BB962C8B-B14F-4D97-AF65-F5344CB8AC3E}">
        <p14:creationId xmlns:p14="http://schemas.microsoft.com/office/powerpoint/2010/main" val="171924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5 – Sentence Types 1</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600" b="1" dirty="0">
              <a:solidFill>
                <a:prstClr val="black"/>
              </a:solidFill>
              <a:latin typeface="Century Gothic" panose="020B0502020202020204" pitchFamily="34" charset="0"/>
            </a:endParaRP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Once children can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questions and question openers, they should move onto using them. </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be able to choose an appropriate question opener to start their question sentence and explain why they have chosen this opener. </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be able to follow the basic structure of writing a sentence (a question opener, then a verb and then a noun [or a pronoun]). Some children may be able to play with the structure, based on their understanding of questions openers such as ‘are’, for example ‘Are you coming out to play?’</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also be able to form questions based on given answers. </a:t>
            </a:r>
          </a:p>
          <a:p>
            <a:pPr marL="452438" indent="-285750" fontAlgn="base">
              <a:buFont typeface="Arial" panose="020B0604020202020204" pitchFamily="34" charset="0"/>
              <a:buChar char="•"/>
            </a:pPr>
            <a:endParaRPr lang="en-US" sz="1600" b="1" dirty="0">
              <a:solidFill>
                <a:schemeClr val="tx1"/>
              </a:solidFill>
              <a:latin typeface="Century Gothic" panose="020B0502020202020204" pitchFamily="34" charset="0"/>
            </a:endParaRPr>
          </a:p>
          <a:p>
            <a:pPr marL="452438" indent="-452438" fontAlgn="base"/>
            <a:r>
              <a:rPr lang="en-US" sz="1600" b="1" dirty="0">
                <a:solidFill>
                  <a:schemeClr val="tx1"/>
                </a:solidFill>
                <a:latin typeface="Century Gothic" panose="020B0502020202020204" pitchFamily="34" charset="0"/>
              </a:rPr>
              <a:t>Focused Questions</a:t>
            </a:r>
          </a:p>
          <a:p>
            <a:pPr fontAlgn="base"/>
            <a:endParaRPr lang="en-US" sz="1600" b="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What question openers are there? </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‘Where are we going?’ Can you think of another question opener that would work instead? How does that change the meaning of the question?</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Is this sentence a question? How do you know?</a:t>
            </a:r>
          </a:p>
          <a:p>
            <a:pPr marL="452438" indent="-285750" fontAlgn="base">
              <a:buFont typeface="Arial" panose="020B0604020202020204" pitchFamily="34" charset="0"/>
              <a:buChar char="•"/>
            </a:pPr>
            <a:endParaRPr lang="en-US" sz="1600" b="1" dirty="0">
              <a:solidFill>
                <a:schemeClr val="tx1"/>
              </a:solidFill>
              <a:latin typeface="Century Gothic" panose="020B0502020202020204" pitchFamily="34" charset="0"/>
            </a:endParaRP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20437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5 – Sentence Types 1</a:t>
            </a:r>
            <a:br>
              <a:rPr lang="en-GB" b="1" dirty="0">
                <a:solidFill>
                  <a:schemeClr val="bg2">
                    <a:lumMod val="50000"/>
                  </a:schemeClr>
                </a:solidFill>
                <a:latin typeface="Century Gothic" panose="020B0502020202020204" pitchFamily="34" charset="0"/>
              </a:rPr>
            </a:br>
            <a:endParaRPr lang="en-GB" sz="1200" b="1" dirty="0">
              <a:solidFill>
                <a:schemeClr val="bg2">
                  <a:lumMod val="50000"/>
                </a:schemeClr>
              </a:solidFill>
              <a:latin typeface="Century Gothic" panose="020B0502020202020204" pitchFamily="34" charset="0"/>
            </a:endParaRPr>
          </a:p>
          <a:p>
            <a:pPr lvl="0" algn="ctr"/>
            <a:endParaRPr lang="en-GB" sz="2800" b="1" dirty="0">
              <a:solidFill>
                <a:schemeClr val="bg2">
                  <a:lumMod val="50000"/>
                </a:schemeClr>
              </a:solidFill>
              <a:latin typeface="Century Gothic" panose="020B0502020202020204" pitchFamily="34" charset="0"/>
            </a:endParaRPr>
          </a:p>
          <a:p>
            <a:pPr lvl="0" algn="ctr"/>
            <a:endParaRPr lang="en-GB" sz="2800" b="1" dirty="0">
              <a:solidFill>
                <a:schemeClr val="bg2">
                  <a:lumMod val="50000"/>
                </a:schemeClr>
              </a:solidFill>
              <a:latin typeface="Century Gothic" panose="020B0502020202020204" pitchFamily="34" charset="0"/>
            </a:endParaRPr>
          </a:p>
          <a:p>
            <a:pPr lvl="0" algn="ctr"/>
            <a:endParaRPr lang="en-GB" sz="2800" b="1" dirty="0">
              <a:solidFill>
                <a:schemeClr val="bg2">
                  <a:lumMod val="50000"/>
                </a:schemeClr>
              </a:solidFill>
              <a:latin typeface="Century Gothic" panose="020B0502020202020204" pitchFamily="34" charset="0"/>
            </a:endParaRPr>
          </a:p>
          <a:p>
            <a:pPr lvl="0" algn="ctr"/>
            <a:endParaRPr lang="en-GB" sz="2800" b="1" dirty="0">
              <a:solidFill>
                <a:schemeClr val="bg2">
                  <a:lumMod val="50000"/>
                </a:schemeClr>
              </a:solidFill>
              <a:latin typeface="Century Gothic" panose="020B0502020202020204" pitchFamily="34" charset="0"/>
            </a:endParaRPr>
          </a:p>
          <a:p>
            <a:pPr lvl="0" algn="ctr"/>
            <a:endParaRPr lang="en-GB" sz="28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2: Using Questions</a:t>
            </a:r>
            <a:endParaRPr lang="en-GB" sz="1200" b="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 name="Picture 9">
            <a:extLst>
              <a:ext uri="{FF2B5EF4-FFF2-40B4-BE49-F238E27FC236}">
                <a16:creationId xmlns:a16="http://schemas.microsoft.com/office/drawing/2014/main" id="{6C97DEA8-2CA2-4ADD-9D7B-0A46941CA2BE}"/>
              </a:ext>
            </a:extLst>
          </p:cNvPr>
          <p:cNvPicPr>
            <a:picLocks noChangeAspect="1"/>
          </p:cNvPicPr>
          <p:nvPr/>
        </p:nvPicPr>
        <p:blipFill>
          <a:blip r:embed="rId3"/>
          <a:stretch>
            <a:fillRect/>
          </a:stretch>
        </p:blipFill>
        <p:spPr>
          <a:xfrm>
            <a:off x="115438" y="144662"/>
            <a:ext cx="8913124" cy="6322100"/>
          </a:xfrm>
          <a:prstGeom prst="rect">
            <a:avLst/>
          </a:prstGeom>
        </p:spPr>
      </p:pic>
      <p:sp>
        <p:nvSpPr>
          <p:cNvPr id="11" name="Rectangle 10">
            <a:extLst>
              <a:ext uri="{FF2B5EF4-FFF2-40B4-BE49-F238E27FC236}">
                <a16:creationId xmlns:a16="http://schemas.microsoft.com/office/drawing/2014/main" id="{CB3557D7-5694-4420-9026-BA3E5997F78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12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Ashley is giving some fruit out to her classmates today. </a:t>
            </a:r>
          </a:p>
          <a:p>
            <a:r>
              <a:rPr lang="en-GB" sz="2000" b="1" dirty="0">
                <a:solidFill>
                  <a:schemeClr val="tx1"/>
                </a:solidFill>
                <a:latin typeface="Century Gothic" panose="020B0502020202020204" pitchFamily="34" charset="0"/>
              </a:rPr>
              <a:t>She must work out how much fruit she needs.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question could she ask the teacher that would help her?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87D9478B-C5C9-433E-8ED9-840AE951A32F}"/>
              </a:ext>
            </a:extLst>
          </p:cNvPr>
          <p:cNvSpPr/>
          <p:nvPr/>
        </p:nvSpPr>
        <p:spPr>
          <a:xfrm>
            <a:off x="2799372" y="2325684"/>
            <a:ext cx="4892658" cy="999788"/>
          </a:xfrm>
          <a:prstGeom prst="wedgeRoundRectCallout">
            <a:avLst>
              <a:gd name="adj1" fmla="val -49199"/>
              <a:gd name="adj2" fmla="val 9169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4229874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 name="Picture 9">
            <a:extLst>
              <a:ext uri="{FF2B5EF4-FFF2-40B4-BE49-F238E27FC236}">
                <a16:creationId xmlns:a16="http://schemas.microsoft.com/office/drawing/2014/main" id="{6C97DEA8-2CA2-4ADD-9D7B-0A46941CA2BE}"/>
              </a:ext>
            </a:extLst>
          </p:cNvPr>
          <p:cNvPicPr>
            <a:picLocks noChangeAspect="1"/>
          </p:cNvPicPr>
          <p:nvPr/>
        </p:nvPicPr>
        <p:blipFill>
          <a:blip r:embed="rId3"/>
          <a:stretch>
            <a:fillRect/>
          </a:stretch>
        </p:blipFill>
        <p:spPr>
          <a:xfrm>
            <a:off x="115438" y="144662"/>
            <a:ext cx="8913124" cy="6322100"/>
          </a:xfrm>
          <a:prstGeom prst="rect">
            <a:avLst/>
          </a:prstGeom>
        </p:spPr>
      </p:pic>
      <p:sp>
        <p:nvSpPr>
          <p:cNvPr id="11" name="Rectangle 10">
            <a:extLst>
              <a:ext uri="{FF2B5EF4-FFF2-40B4-BE49-F238E27FC236}">
                <a16:creationId xmlns:a16="http://schemas.microsoft.com/office/drawing/2014/main" id="{CB3557D7-5694-4420-9026-BA3E5997F78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12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Ashley is giving some fruit out to her classmates today. </a:t>
            </a:r>
          </a:p>
          <a:p>
            <a:r>
              <a:rPr lang="en-GB" sz="2000" b="1" dirty="0">
                <a:solidFill>
                  <a:schemeClr val="tx1"/>
                </a:solidFill>
                <a:latin typeface="Century Gothic" panose="020B0502020202020204" pitchFamily="34" charset="0"/>
              </a:rPr>
              <a:t>She must work out how much fruit she needs.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question could she ask the teacher that would help her?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a:t>
            </a:r>
          </a:p>
          <a:p>
            <a:r>
              <a:rPr lang="en-GB" sz="2000" b="1" dirty="0">
                <a:solidFill>
                  <a:srgbClr val="FF0000"/>
                </a:solidFill>
                <a:latin typeface="Century Gothic" panose="020B0502020202020204" pitchFamily="34" charset="0"/>
              </a:rPr>
              <a:t>How many children are here today?</a:t>
            </a:r>
          </a:p>
          <a:p>
            <a:r>
              <a:rPr lang="en-GB" sz="2000" b="1" dirty="0">
                <a:solidFill>
                  <a:srgbClr val="FF0000"/>
                </a:solidFill>
                <a:latin typeface="Century Gothic" panose="020B0502020202020204" pitchFamily="34" charset="0"/>
              </a:rPr>
              <a:t>How many children would like fruit?</a:t>
            </a:r>
          </a:p>
          <a:p>
            <a:r>
              <a:rPr lang="en-GB" sz="2000" b="1" dirty="0">
                <a:solidFill>
                  <a:srgbClr val="FF0000"/>
                </a:solidFill>
                <a:latin typeface="Century Gothic" panose="020B0502020202020204" pitchFamily="34" charset="0"/>
              </a:rPr>
              <a:t>What kind of fruit would they like?</a:t>
            </a:r>
            <a:r>
              <a:rPr lang="en-GB" sz="2000" b="1" dirty="0">
                <a:solidFill>
                  <a:schemeClr val="tx1"/>
                </a:solidFill>
                <a:latin typeface="Century Gothic" panose="020B0502020202020204" pitchFamily="34" charset="0"/>
              </a:rPr>
              <a:t> </a:t>
            </a:r>
          </a:p>
          <a:p>
            <a:endParaRPr lang="en-GB" sz="16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87D9478B-C5C9-433E-8ED9-840AE951A32F}"/>
              </a:ext>
            </a:extLst>
          </p:cNvPr>
          <p:cNvSpPr/>
          <p:nvPr/>
        </p:nvSpPr>
        <p:spPr>
          <a:xfrm>
            <a:off x="2799372" y="2325684"/>
            <a:ext cx="4892658" cy="999788"/>
          </a:xfrm>
          <a:prstGeom prst="wedgeRoundRectCallout">
            <a:avLst>
              <a:gd name="adj1" fmla="val -49199"/>
              <a:gd name="adj2" fmla="val 9169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4272373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 words under the correct heading.</a:t>
            </a:r>
          </a:p>
        </p:txBody>
      </p:sp>
      <p:graphicFrame>
        <p:nvGraphicFramePr>
          <p:cNvPr id="6" name="Table 5">
            <a:extLst>
              <a:ext uri="{FF2B5EF4-FFF2-40B4-BE49-F238E27FC236}">
                <a16:creationId xmlns:a16="http://schemas.microsoft.com/office/drawing/2014/main" id="{F9E6E827-BF57-4B45-96D7-B30DCEF75F83}"/>
              </a:ext>
            </a:extLst>
          </p:cNvPr>
          <p:cNvGraphicFramePr>
            <a:graphicFrameLocks noGrp="1"/>
          </p:cNvGraphicFramePr>
          <p:nvPr>
            <p:extLst>
              <p:ext uri="{D42A27DB-BD31-4B8C-83A1-F6EECF244321}">
                <p14:modId xmlns:p14="http://schemas.microsoft.com/office/powerpoint/2010/main" val="3158603236"/>
              </p:ext>
            </p:extLst>
          </p:nvPr>
        </p:nvGraphicFramePr>
        <p:xfrm>
          <a:off x="2057396" y="1812290"/>
          <a:ext cx="5029208" cy="1706880"/>
        </p:xfrm>
        <a:graphic>
          <a:graphicData uri="http://schemas.openxmlformats.org/drawingml/2006/table">
            <a:tbl>
              <a:tblPr firstRow="1" bandRow="1">
                <a:tableStyleId>{2D5ABB26-0587-4C30-8999-92F81FD0307C}</a:tableStyleId>
              </a:tblPr>
              <a:tblGrid>
                <a:gridCol w="2514604">
                  <a:extLst>
                    <a:ext uri="{9D8B030D-6E8A-4147-A177-3AD203B41FA5}">
                      <a16:colId xmlns:a16="http://schemas.microsoft.com/office/drawing/2014/main" val="3332228973"/>
                    </a:ext>
                  </a:extLst>
                </a:gridCol>
                <a:gridCol w="2514604">
                  <a:extLst>
                    <a:ext uri="{9D8B030D-6E8A-4147-A177-3AD203B41FA5}">
                      <a16:colId xmlns:a16="http://schemas.microsoft.com/office/drawing/2014/main" val="1529944988"/>
                    </a:ext>
                  </a:extLst>
                </a:gridCol>
              </a:tblGrid>
              <a:tr h="370840">
                <a:tc>
                  <a:txBody>
                    <a:bodyPr/>
                    <a:lstStyle/>
                    <a:p>
                      <a:pPr algn="ctr"/>
                      <a:r>
                        <a:rPr lang="en-GB" sz="2000" b="1" dirty="0">
                          <a:latin typeface="Century Gothic" panose="020B0502020202020204" pitchFamily="34" charset="0"/>
                        </a:rPr>
                        <a:t>Question Opener</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Not a Question Opener</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9528487"/>
                  </a:ext>
                </a:extLst>
              </a:tr>
              <a:tr h="370840">
                <a:tc>
                  <a:txBody>
                    <a:bodyPr/>
                    <a:lstStyle/>
                    <a:p>
                      <a:pPr algn="ctr"/>
                      <a:endParaRPr lang="en-GB" sz="2000" b="1" dirty="0">
                        <a:solidFill>
                          <a:srgbClr val="FF0000"/>
                        </a:solidFill>
                        <a:latin typeface="Century Gothic" panose="020B0502020202020204" pitchFamily="34" charset="0"/>
                      </a:endParaRP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8219472"/>
                  </a:ext>
                </a:extLst>
              </a:tr>
            </a:tbl>
          </a:graphicData>
        </a:graphic>
      </p:graphicFrame>
      <p:graphicFrame>
        <p:nvGraphicFramePr>
          <p:cNvPr id="7" name="Table 6">
            <a:extLst>
              <a:ext uri="{FF2B5EF4-FFF2-40B4-BE49-F238E27FC236}">
                <a16:creationId xmlns:a16="http://schemas.microsoft.com/office/drawing/2014/main" id="{B270B09A-BCC6-422D-BDE3-B0BB5D450E74}"/>
              </a:ext>
            </a:extLst>
          </p:cNvPr>
          <p:cNvGraphicFramePr>
            <a:graphicFrameLocks noGrp="1"/>
          </p:cNvGraphicFramePr>
          <p:nvPr>
            <p:extLst>
              <p:ext uri="{D42A27DB-BD31-4B8C-83A1-F6EECF244321}">
                <p14:modId xmlns:p14="http://schemas.microsoft.com/office/powerpoint/2010/main" val="3287552058"/>
              </p:ext>
            </p:extLst>
          </p:nvPr>
        </p:nvGraphicFramePr>
        <p:xfrm>
          <a:off x="2057413" y="4314801"/>
          <a:ext cx="5029191" cy="792480"/>
        </p:xfrm>
        <a:graphic>
          <a:graphicData uri="http://schemas.openxmlformats.org/drawingml/2006/table">
            <a:tbl>
              <a:tblPr firstRow="1" bandRow="1">
                <a:tableStyleId>{2D5ABB26-0587-4C30-8999-92F81FD0307C}</a:tableStyleId>
              </a:tblPr>
              <a:tblGrid>
                <a:gridCol w="1676397">
                  <a:extLst>
                    <a:ext uri="{9D8B030D-6E8A-4147-A177-3AD203B41FA5}">
                      <a16:colId xmlns:a16="http://schemas.microsoft.com/office/drawing/2014/main" val="1981622160"/>
                    </a:ext>
                  </a:extLst>
                </a:gridCol>
                <a:gridCol w="1676397">
                  <a:extLst>
                    <a:ext uri="{9D8B030D-6E8A-4147-A177-3AD203B41FA5}">
                      <a16:colId xmlns:a16="http://schemas.microsoft.com/office/drawing/2014/main" val="482722901"/>
                    </a:ext>
                  </a:extLst>
                </a:gridCol>
                <a:gridCol w="1676397">
                  <a:extLst>
                    <a:ext uri="{9D8B030D-6E8A-4147-A177-3AD203B41FA5}">
                      <a16:colId xmlns:a16="http://schemas.microsoft.com/office/drawing/2014/main" val="3721106232"/>
                    </a:ext>
                  </a:extLst>
                </a:gridCol>
              </a:tblGrid>
              <a:tr h="370840">
                <a:tc>
                  <a:txBody>
                    <a:bodyPr/>
                    <a:lstStyle/>
                    <a:p>
                      <a:pPr algn="ctr"/>
                      <a:r>
                        <a:rPr lang="en-GB" sz="2000" b="1" dirty="0">
                          <a:latin typeface="Century Gothic" panose="020B0502020202020204" pitchFamily="34" charset="0"/>
                        </a:rPr>
                        <a:t>if</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father</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money</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918728219"/>
                  </a:ext>
                </a:extLst>
              </a:tr>
              <a:tr h="370840">
                <a:tc>
                  <a:txBody>
                    <a:bodyPr/>
                    <a:lstStyle/>
                    <a:p>
                      <a:pPr algn="ctr"/>
                      <a:r>
                        <a:rPr lang="en-GB" sz="2000" b="1" dirty="0">
                          <a:latin typeface="Century Gothic" panose="020B0502020202020204" pitchFamily="34" charset="0"/>
                        </a:rPr>
                        <a:t>can</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jumper</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do</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380437553"/>
                  </a:ext>
                </a:extLst>
              </a:tr>
            </a:tbl>
          </a:graphicData>
        </a:graphic>
      </p:graphicFrame>
    </p:spTree>
    <p:extLst>
      <p:ext uri="{BB962C8B-B14F-4D97-AF65-F5344CB8AC3E}">
        <p14:creationId xmlns:p14="http://schemas.microsoft.com/office/powerpoint/2010/main" val="395971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 words under the correct heading.</a:t>
            </a:r>
          </a:p>
        </p:txBody>
      </p:sp>
      <p:graphicFrame>
        <p:nvGraphicFramePr>
          <p:cNvPr id="6" name="Table 5">
            <a:extLst>
              <a:ext uri="{FF2B5EF4-FFF2-40B4-BE49-F238E27FC236}">
                <a16:creationId xmlns:a16="http://schemas.microsoft.com/office/drawing/2014/main" id="{F9E6E827-BF57-4B45-96D7-B30DCEF75F83}"/>
              </a:ext>
            </a:extLst>
          </p:cNvPr>
          <p:cNvGraphicFramePr>
            <a:graphicFrameLocks noGrp="1"/>
          </p:cNvGraphicFramePr>
          <p:nvPr>
            <p:extLst>
              <p:ext uri="{D42A27DB-BD31-4B8C-83A1-F6EECF244321}">
                <p14:modId xmlns:p14="http://schemas.microsoft.com/office/powerpoint/2010/main" val="4285603533"/>
              </p:ext>
            </p:extLst>
          </p:nvPr>
        </p:nvGraphicFramePr>
        <p:xfrm>
          <a:off x="2057396" y="1812290"/>
          <a:ext cx="5029208" cy="1706880"/>
        </p:xfrm>
        <a:graphic>
          <a:graphicData uri="http://schemas.openxmlformats.org/drawingml/2006/table">
            <a:tbl>
              <a:tblPr firstRow="1" bandRow="1">
                <a:tableStyleId>{2D5ABB26-0587-4C30-8999-92F81FD0307C}</a:tableStyleId>
              </a:tblPr>
              <a:tblGrid>
                <a:gridCol w="2514604">
                  <a:extLst>
                    <a:ext uri="{9D8B030D-6E8A-4147-A177-3AD203B41FA5}">
                      <a16:colId xmlns:a16="http://schemas.microsoft.com/office/drawing/2014/main" val="3332228973"/>
                    </a:ext>
                  </a:extLst>
                </a:gridCol>
                <a:gridCol w="2514604">
                  <a:extLst>
                    <a:ext uri="{9D8B030D-6E8A-4147-A177-3AD203B41FA5}">
                      <a16:colId xmlns:a16="http://schemas.microsoft.com/office/drawing/2014/main" val="1529944988"/>
                    </a:ext>
                  </a:extLst>
                </a:gridCol>
              </a:tblGrid>
              <a:tr h="370840">
                <a:tc>
                  <a:txBody>
                    <a:bodyPr/>
                    <a:lstStyle/>
                    <a:p>
                      <a:pPr algn="ctr"/>
                      <a:r>
                        <a:rPr lang="en-GB" sz="2000" b="1" dirty="0">
                          <a:latin typeface="Century Gothic" panose="020B0502020202020204" pitchFamily="34" charset="0"/>
                        </a:rPr>
                        <a:t>Question Opener</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Not a Question Opener</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9528487"/>
                  </a:ext>
                </a:extLst>
              </a:tr>
              <a:tr h="370840">
                <a:tc>
                  <a:txBody>
                    <a:bodyPr/>
                    <a:lstStyle/>
                    <a:p>
                      <a:pPr algn="ctr"/>
                      <a:r>
                        <a:rPr lang="en-GB" sz="2000" b="1" dirty="0">
                          <a:solidFill>
                            <a:srgbClr val="FF0000"/>
                          </a:solidFill>
                          <a:latin typeface="Century Gothic" panose="020B0502020202020204" pitchFamily="34" charset="0"/>
                        </a:rPr>
                        <a:t>if</a:t>
                      </a:r>
                    </a:p>
                    <a:p>
                      <a:pPr algn="ctr"/>
                      <a:r>
                        <a:rPr lang="en-GB" sz="2000" b="1" dirty="0">
                          <a:solidFill>
                            <a:srgbClr val="FF0000"/>
                          </a:solidFill>
                          <a:latin typeface="Century Gothic" panose="020B0502020202020204" pitchFamily="34" charset="0"/>
                        </a:rPr>
                        <a:t>can</a:t>
                      </a:r>
                    </a:p>
                    <a:p>
                      <a:pPr algn="ctr"/>
                      <a:r>
                        <a:rPr lang="en-GB" sz="2000" b="1" dirty="0">
                          <a:solidFill>
                            <a:srgbClr val="FF0000"/>
                          </a:solidFill>
                          <a:latin typeface="Century Gothic" panose="020B0502020202020204" pitchFamily="34" charset="0"/>
                        </a:rPr>
                        <a:t>do</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rgbClr val="FF0000"/>
                          </a:solidFill>
                          <a:latin typeface="Century Gothic" panose="020B0502020202020204" pitchFamily="34" charset="0"/>
                        </a:rPr>
                        <a:t>father</a:t>
                      </a:r>
                    </a:p>
                    <a:p>
                      <a:pPr algn="ctr"/>
                      <a:r>
                        <a:rPr lang="en-GB" sz="2000" b="1" dirty="0">
                          <a:solidFill>
                            <a:srgbClr val="FF0000"/>
                          </a:solidFill>
                          <a:latin typeface="Century Gothic" panose="020B0502020202020204" pitchFamily="34" charset="0"/>
                        </a:rPr>
                        <a:t>money</a:t>
                      </a:r>
                    </a:p>
                    <a:p>
                      <a:pPr algn="ctr"/>
                      <a:r>
                        <a:rPr lang="en-GB" sz="2000" b="1" dirty="0">
                          <a:solidFill>
                            <a:srgbClr val="FF0000"/>
                          </a:solidFill>
                          <a:latin typeface="Century Gothic" panose="020B0502020202020204" pitchFamily="34" charset="0"/>
                        </a:rPr>
                        <a:t>jumper</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8219472"/>
                  </a:ext>
                </a:extLst>
              </a:tr>
            </a:tbl>
          </a:graphicData>
        </a:graphic>
      </p:graphicFrame>
      <p:graphicFrame>
        <p:nvGraphicFramePr>
          <p:cNvPr id="7" name="Table 6">
            <a:extLst>
              <a:ext uri="{FF2B5EF4-FFF2-40B4-BE49-F238E27FC236}">
                <a16:creationId xmlns:a16="http://schemas.microsoft.com/office/drawing/2014/main" id="{B270B09A-BCC6-422D-BDE3-B0BB5D450E74}"/>
              </a:ext>
            </a:extLst>
          </p:cNvPr>
          <p:cNvGraphicFramePr>
            <a:graphicFrameLocks noGrp="1"/>
          </p:cNvGraphicFramePr>
          <p:nvPr>
            <p:extLst>
              <p:ext uri="{D42A27DB-BD31-4B8C-83A1-F6EECF244321}">
                <p14:modId xmlns:p14="http://schemas.microsoft.com/office/powerpoint/2010/main" val="936492494"/>
              </p:ext>
            </p:extLst>
          </p:nvPr>
        </p:nvGraphicFramePr>
        <p:xfrm>
          <a:off x="2057413" y="4314801"/>
          <a:ext cx="5029191" cy="792480"/>
        </p:xfrm>
        <a:graphic>
          <a:graphicData uri="http://schemas.openxmlformats.org/drawingml/2006/table">
            <a:tbl>
              <a:tblPr firstRow="1" bandRow="1">
                <a:tableStyleId>{2D5ABB26-0587-4C30-8999-92F81FD0307C}</a:tableStyleId>
              </a:tblPr>
              <a:tblGrid>
                <a:gridCol w="1676397">
                  <a:extLst>
                    <a:ext uri="{9D8B030D-6E8A-4147-A177-3AD203B41FA5}">
                      <a16:colId xmlns:a16="http://schemas.microsoft.com/office/drawing/2014/main" val="1981622160"/>
                    </a:ext>
                  </a:extLst>
                </a:gridCol>
                <a:gridCol w="1676397">
                  <a:extLst>
                    <a:ext uri="{9D8B030D-6E8A-4147-A177-3AD203B41FA5}">
                      <a16:colId xmlns:a16="http://schemas.microsoft.com/office/drawing/2014/main" val="482722901"/>
                    </a:ext>
                  </a:extLst>
                </a:gridCol>
                <a:gridCol w="1676397">
                  <a:extLst>
                    <a:ext uri="{9D8B030D-6E8A-4147-A177-3AD203B41FA5}">
                      <a16:colId xmlns:a16="http://schemas.microsoft.com/office/drawing/2014/main" val="3721106232"/>
                    </a:ext>
                  </a:extLst>
                </a:gridCol>
              </a:tblGrid>
              <a:tr h="370840">
                <a:tc>
                  <a:txBody>
                    <a:bodyPr/>
                    <a:lstStyle/>
                    <a:p>
                      <a:pPr algn="ctr"/>
                      <a:r>
                        <a:rPr lang="en-GB" sz="2000" b="1" dirty="0">
                          <a:solidFill>
                            <a:schemeClr val="bg1">
                              <a:lumMod val="65000"/>
                            </a:schemeClr>
                          </a:solidFill>
                          <a:latin typeface="Century Gothic" panose="020B0502020202020204" pitchFamily="34" charset="0"/>
                        </a:rPr>
                        <a:t>if</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father</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money</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918728219"/>
                  </a:ext>
                </a:extLst>
              </a:tr>
              <a:tr h="370840">
                <a:tc>
                  <a:txBody>
                    <a:bodyPr/>
                    <a:lstStyle/>
                    <a:p>
                      <a:pPr algn="ctr"/>
                      <a:r>
                        <a:rPr lang="en-GB" sz="2000" b="1" dirty="0">
                          <a:solidFill>
                            <a:schemeClr val="bg1">
                              <a:lumMod val="65000"/>
                            </a:schemeClr>
                          </a:solidFill>
                          <a:latin typeface="Century Gothic" panose="020B0502020202020204" pitchFamily="34" charset="0"/>
                        </a:rPr>
                        <a:t>can</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jumper</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do</a:t>
                      </a:r>
                    </a:p>
                  </a:txBody>
                  <a:tcPr marL="100585" marR="100585"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380437553"/>
                  </a:ext>
                </a:extLst>
              </a:tr>
            </a:tbl>
          </a:graphicData>
        </a:graphic>
      </p:graphicFrame>
    </p:spTree>
    <p:extLst>
      <p:ext uri="{BB962C8B-B14F-4D97-AF65-F5344CB8AC3E}">
        <p14:creationId xmlns:p14="http://schemas.microsoft.com/office/powerpoint/2010/main" val="2051945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Choose an opener from the word bank to complete the sentence.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spc="-300" dirty="0">
                <a:solidFill>
                  <a:schemeClr val="tx1"/>
                </a:solidFill>
                <a:latin typeface="Century Gothic" panose="020B0502020202020204" pitchFamily="34" charset="0"/>
              </a:rPr>
              <a:t>________________</a:t>
            </a:r>
            <a:r>
              <a:rPr lang="en-GB" sz="2400" b="1" dirty="0">
                <a:solidFill>
                  <a:schemeClr val="tx1"/>
                </a:solidFill>
                <a:latin typeface="Century Gothic" panose="020B0502020202020204" pitchFamily="34" charset="0"/>
              </a:rPr>
              <a:t> we play hopscotch outside today please?</a:t>
            </a:r>
          </a:p>
          <a:p>
            <a:endParaRPr lang="en-GB" sz="2000" b="1" dirty="0">
              <a:solidFill>
                <a:schemeClr val="tx1"/>
              </a:solidFill>
              <a:latin typeface="Century Gothic" panose="020B0502020202020204" pitchFamily="34" charset="0"/>
            </a:endParaRPr>
          </a:p>
        </p:txBody>
      </p:sp>
      <p:graphicFrame>
        <p:nvGraphicFramePr>
          <p:cNvPr id="8" name="Table 7">
            <a:extLst>
              <a:ext uri="{FF2B5EF4-FFF2-40B4-BE49-F238E27FC236}">
                <a16:creationId xmlns:a16="http://schemas.microsoft.com/office/drawing/2014/main" id="{5D480E3F-7922-4F54-ADF4-9491D6D6EB7C}"/>
              </a:ext>
            </a:extLst>
          </p:cNvPr>
          <p:cNvGraphicFramePr>
            <a:graphicFrameLocks noGrp="1"/>
          </p:cNvGraphicFramePr>
          <p:nvPr>
            <p:extLst>
              <p:ext uri="{D42A27DB-BD31-4B8C-83A1-F6EECF244321}">
                <p14:modId xmlns:p14="http://schemas.microsoft.com/office/powerpoint/2010/main" val="2951492274"/>
              </p:ext>
            </p:extLst>
          </p:nvPr>
        </p:nvGraphicFramePr>
        <p:xfrm>
          <a:off x="1757070" y="3511988"/>
          <a:ext cx="5629860" cy="653612"/>
        </p:xfrm>
        <a:graphic>
          <a:graphicData uri="http://schemas.openxmlformats.org/drawingml/2006/table">
            <a:tbl>
              <a:tblPr firstRow="1" bandRow="1">
                <a:tableStyleId>{2D5ABB26-0587-4C30-8999-92F81FD0307C}</a:tableStyleId>
              </a:tblPr>
              <a:tblGrid>
                <a:gridCol w="1876620">
                  <a:extLst>
                    <a:ext uri="{9D8B030D-6E8A-4147-A177-3AD203B41FA5}">
                      <a16:colId xmlns:a16="http://schemas.microsoft.com/office/drawing/2014/main" val="3332228973"/>
                    </a:ext>
                  </a:extLst>
                </a:gridCol>
                <a:gridCol w="1876620">
                  <a:extLst>
                    <a:ext uri="{9D8B030D-6E8A-4147-A177-3AD203B41FA5}">
                      <a16:colId xmlns:a16="http://schemas.microsoft.com/office/drawing/2014/main" val="549957752"/>
                    </a:ext>
                  </a:extLst>
                </a:gridCol>
                <a:gridCol w="1876620">
                  <a:extLst>
                    <a:ext uri="{9D8B030D-6E8A-4147-A177-3AD203B41FA5}">
                      <a16:colId xmlns:a16="http://schemas.microsoft.com/office/drawing/2014/main" val="3723199747"/>
                    </a:ext>
                  </a:extLst>
                </a:gridCol>
              </a:tblGrid>
              <a:tr h="653612">
                <a:tc>
                  <a:txBody>
                    <a:bodyPr/>
                    <a:lstStyle/>
                    <a:p>
                      <a:pPr algn="ctr"/>
                      <a:r>
                        <a:rPr lang="en-GB" sz="2400" b="1" dirty="0">
                          <a:latin typeface="Century Gothic" panose="020B0502020202020204" pitchFamily="34" charset="0"/>
                        </a:rPr>
                        <a:t>Are</a:t>
                      </a:r>
                    </a:p>
                  </a:txBody>
                  <a:tcPr marL="112598" marR="112598" marT="99735" marB="99735"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What</a:t>
                      </a:r>
                    </a:p>
                  </a:txBody>
                  <a:tcPr marL="112598" marR="112598" marT="99735" marB="99735"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Could</a:t>
                      </a:r>
                    </a:p>
                  </a:txBody>
                  <a:tcPr marL="112598" marR="112598" marT="99735" marB="99735"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9528487"/>
                  </a:ext>
                </a:extLst>
              </a:tr>
            </a:tbl>
          </a:graphicData>
        </a:graphic>
      </p:graphicFrame>
    </p:spTree>
    <p:extLst>
      <p:ext uri="{BB962C8B-B14F-4D97-AF65-F5344CB8AC3E}">
        <p14:creationId xmlns:p14="http://schemas.microsoft.com/office/powerpoint/2010/main" val="3533307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A3D94CF5BEB04DB95B866211778684" ma:contentTypeVersion="38" ma:contentTypeDescription="Create a new document." ma:contentTypeScope="" ma:versionID="d503cd6b6a17d8744eb1cac8076c117c">
  <xsd:schema xmlns:xsd="http://www.w3.org/2001/XMLSchema" xmlns:xs="http://www.w3.org/2001/XMLSchema" xmlns:p="http://schemas.microsoft.com/office/2006/metadata/properties" xmlns:ns1="http://schemas.microsoft.com/sharepoint/v3" xmlns:ns3="39f27f9c-8e83-409c-8121-69bdfadd4fc6" xmlns:ns4="98ef5a45-746f-4164-b484-119588967ac4" targetNamespace="http://schemas.microsoft.com/office/2006/metadata/properties" ma:root="true" ma:fieldsID="5ad607e28ab4129d824da402dbc67a4a" ns1:_="" ns3:_="" ns4:_="">
    <xsd:import namespace="http://schemas.microsoft.com/sharepoint/v3"/>
    <xsd:import namespace="39f27f9c-8e83-409c-8121-69bdfadd4fc6"/>
    <xsd:import namespace="98ef5a45-746f-4164-b484-119588967ac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f27f9c-8e83-409c-8121-69bdfadd4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ef5a45-746f-4164-b484-119588967ac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infopath/2007/PartnerControls"/>
    <ds:schemaRef ds:uri="39f27f9c-8e83-409c-8121-69bdfadd4fc6"/>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 ds:uri="98ef5a45-746f-4164-b484-119588967ac4"/>
    <ds:schemaRef ds:uri="http://schemas.openxmlformats.org/package/2006/metadata/core-properties"/>
    <ds:schemaRef ds:uri="http://schemas.microsoft.com/sharepoint/v3"/>
    <ds:schemaRef ds:uri="http://purl.org/dc/terms/"/>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D4A689A2-847F-47BE-A05F-ABC73C4ADF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9f27f9c-8e83-409c-8121-69bdfadd4fc6"/>
    <ds:schemaRef ds:uri="98ef5a45-746f-4164-b484-119588967a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324</TotalTime>
  <Words>1188</Words>
  <Application>Microsoft Office PowerPoint</Application>
  <PresentationFormat>On-screen Show (4:3)</PresentationFormat>
  <Paragraphs>481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Using Questions Teaching PPT</dc:title>
  <dc:creator>Ashleigh Sobol</dc:creator>
  <cp:lastModifiedBy>Hannah Kilvington</cp:lastModifiedBy>
  <cp:revision>3</cp:revision>
  <dcterms:created xsi:type="dcterms:W3CDTF">2018-03-17T10:08:43Z</dcterms:created>
  <dcterms:modified xsi:type="dcterms:W3CDTF">2021-01-07T09:59:49Z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0x010100DBA3D94CF5BEB04DB95B866211778684</vt:lpwstr>
  </property>
  <property fmtid="{D5CDD505-2E9C-101B-9397-08002B2CF9AE}" pid="3" name="TaxKeyword">
    <vt:lpwstr/>
  </property>
</Properties>
</file>