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1" r:id="rId3"/>
    <p:sldId id="272" r:id="rId4"/>
    <p:sldId id="268" r:id="rId5"/>
    <p:sldId id="270" r:id="rId6"/>
    <p:sldId id="267" r:id="rId7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ＭＳ Ｐゴシック" panose="020B0600070205080204" pitchFamily="34" charset="-128"/>
      <p:regular r:id="rId16"/>
    </p:embeddedFont>
    <p:embeddedFont>
      <p:font typeface="Twinkl SemiBold" pitchFamily="2" charset="0"/>
      <p:bold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58B"/>
    <a:srgbClr val="009285"/>
    <a:srgbClr val="FAB000"/>
    <a:srgbClr val="00A7E6"/>
    <a:srgbClr val="FAFAFA"/>
    <a:srgbClr val="B0DEF8"/>
    <a:srgbClr val="F18117"/>
    <a:srgbClr val="699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38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E87B87-A9CA-406A-90D4-062BD67AD8DA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44C462-6B9B-47E9-9E33-4351E6052D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7A57C1-A301-4F7C-B5AD-86055F7CD000}" type="datetimeFigureOut">
              <a:rPr lang="en-GB"/>
              <a:pPr>
                <a:defRPr/>
              </a:pPr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F3294A-A98D-4F09-93CE-2FCD271E53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7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7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004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/l/ Spelt ‘le’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55650" y="1354138"/>
            <a:ext cx="7632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sound /l/ is </a:t>
            </a:r>
            <a:r>
              <a:rPr lang="en-GB" altLang="en-US" b="1"/>
              <a:t>often</a:t>
            </a:r>
            <a:r>
              <a:rPr lang="en-GB" altLang="en-US"/>
              <a:t> spelt with </a:t>
            </a:r>
            <a:r>
              <a:rPr lang="en-GB" altLang="en-US" b="1"/>
              <a:t>‘le’ at the end of words</a:t>
            </a:r>
            <a:r>
              <a:rPr lang="en-GB" altLang="en-US"/>
              <a:t>, after two consonants (such as ‘pp’, ‘tt’ or ‘dd’).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957263" y="2451100"/>
            <a:ext cx="1358900" cy="1481138"/>
            <a:chOff x="755560" y="2451098"/>
            <a:chExt cx="1357859" cy="1481137"/>
          </a:xfrm>
        </p:grpSpPr>
        <p:grpSp>
          <p:nvGrpSpPr>
            <p:cNvPr id="8229" name="Group 1"/>
            <p:cNvGrpSpPr>
              <a:grpSpLocks/>
            </p:cNvGrpSpPr>
            <p:nvPr/>
          </p:nvGrpSpPr>
          <p:grpSpPr bwMode="auto">
            <a:xfrm>
              <a:off x="755560" y="2600322"/>
              <a:ext cx="1357859" cy="1331913"/>
              <a:chOff x="755560" y="2600322"/>
              <a:chExt cx="1357859" cy="1331913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755560" y="2600323"/>
                <a:ext cx="1357859" cy="1290637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2" name="Rectangle 13"/>
              <p:cNvSpPr>
                <a:spLocks noChangeArrowheads="1"/>
              </p:cNvSpPr>
              <p:nvPr/>
            </p:nvSpPr>
            <p:spPr bwMode="auto">
              <a:xfrm>
                <a:off x="755560" y="3509863"/>
                <a:ext cx="1357859" cy="42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apple</a:t>
                </a:r>
              </a:p>
            </p:txBody>
          </p:sp>
        </p:grpSp>
        <p:pic>
          <p:nvPicPr>
            <p:cNvPr id="8230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519" y="2451098"/>
              <a:ext cx="1073573" cy="1040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811463" y="2347913"/>
            <a:ext cx="1358900" cy="1584325"/>
            <a:chOff x="2811771" y="2347913"/>
            <a:chExt cx="1358900" cy="1584321"/>
          </a:xfrm>
        </p:grpSpPr>
        <p:grpSp>
          <p:nvGrpSpPr>
            <p:cNvPr id="8225" name="Group 2"/>
            <p:cNvGrpSpPr>
              <a:grpSpLocks/>
            </p:cNvGrpSpPr>
            <p:nvPr/>
          </p:nvGrpSpPr>
          <p:grpSpPr bwMode="auto">
            <a:xfrm>
              <a:off x="2811771" y="2601909"/>
              <a:ext cx="1358900" cy="1330325"/>
              <a:chOff x="2324100" y="2601914"/>
              <a:chExt cx="1358900" cy="1330325"/>
            </a:xfrm>
          </p:grpSpPr>
          <p:sp>
            <p:nvSpPr>
              <p:cNvPr id="72" name="Rounded Rectangle 71"/>
              <p:cNvSpPr/>
              <p:nvPr/>
            </p:nvSpPr>
            <p:spPr bwMode="auto">
              <a:xfrm>
                <a:off x="2325687" y="2601917"/>
                <a:ext cx="1357313" cy="1289047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8" name="Rectangle 47"/>
              <p:cNvSpPr>
                <a:spLocks noChangeArrowheads="1"/>
              </p:cNvSpPr>
              <p:nvPr/>
            </p:nvSpPr>
            <p:spPr bwMode="auto">
              <a:xfrm>
                <a:off x="2324100" y="3510377"/>
                <a:ext cx="1358721" cy="42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bottle</a:t>
                </a:r>
              </a:p>
            </p:txBody>
          </p:sp>
        </p:grpSp>
        <p:pic>
          <p:nvPicPr>
            <p:cNvPr id="8226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963" y="2347913"/>
              <a:ext cx="390178" cy="121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652963" y="2328863"/>
            <a:ext cx="1824037" cy="1603375"/>
            <a:chOff x="4653361" y="2328185"/>
            <a:chExt cx="1822862" cy="1604049"/>
          </a:xfrm>
        </p:grpSpPr>
        <p:grpSp>
          <p:nvGrpSpPr>
            <p:cNvPr id="8221" name="Group 3"/>
            <p:cNvGrpSpPr>
              <a:grpSpLocks/>
            </p:cNvGrpSpPr>
            <p:nvPr/>
          </p:nvGrpSpPr>
          <p:grpSpPr bwMode="auto">
            <a:xfrm>
              <a:off x="4820948" y="2601909"/>
              <a:ext cx="1358900" cy="1330325"/>
              <a:chOff x="3890963" y="2601913"/>
              <a:chExt cx="1358900" cy="1330325"/>
            </a:xfrm>
          </p:grpSpPr>
          <p:sp>
            <p:nvSpPr>
              <p:cNvPr id="35" name="Rounded Rectangle 34"/>
              <p:cNvSpPr/>
              <p:nvPr/>
            </p:nvSpPr>
            <p:spPr bwMode="auto">
              <a:xfrm>
                <a:off x="3893129" y="2601354"/>
                <a:ext cx="1356439" cy="1289592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4" name="Rectangle 49"/>
              <p:cNvSpPr>
                <a:spLocks noChangeArrowheads="1"/>
              </p:cNvSpPr>
              <p:nvPr/>
            </p:nvSpPr>
            <p:spPr bwMode="auto">
              <a:xfrm>
                <a:off x="3890963" y="3510333"/>
                <a:ext cx="1358900" cy="42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little</a:t>
                </a:r>
              </a:p>
            </p:txBody>
          </p:sp>
        </p:grpSp>
        <p:pic>
          <p:nvPicPr>
            <p:cNvPr id="822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3361" y="2328185"/>
              <a:ext cx="1822862" cy="128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6810375" y="1998663"/>
            <a:ext cx="1377950" cy="1933575"/>
            <a:chOff x="6811061" y="1998663"/>
            <a:chExt cx="1376735" cy="1933573"/>
          </a:xfrm>
        </p:grpSpPr>
        <p:grpSp>
          <p:nvGrpSpPr>
            <p:cNvPr id="8216" name="Group 5"/>
            <p:cNvGrpSpPr>
              <a:grpSpLocks/>
            </p:cNvGrpSpPr>
            <p:nvPr/>
          </p:nvGrpSpPr>
          <p:grpSpPr bwMode="auto">
            <a:xfrm>
              <a:off x="6830484" y="2600323"/>
              <a:ext cx="1357312" cy="1331913"/>
              <a:chOff x="5478463" y="2600325"/>
              <a:chExt cx="1357312" cy="1331913"/>
            </a:xfrm>
          </p:grpSpPr>
          <p:sp>
            <p:nvSpPr>
              <p:cNvPr id="67" name="Rounded Rectangle 66"/>
              <p:cNvSpPr/>
              <p:nvPr/>
            </p:nvSpPr>
            <p:spPr bwMode="auto">
              <a:xfrm>
                <a:off x="5478073" y="2600326"/>
                <a:ext cx="1357702" cy="1290637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0" name="Rectangle 52"/>
              <p:cNvSpPr>
                <a:spLocks noChangeArrowheads="1"/>
              </p:cNvSpPr>
              <p:nvPr/>
            </p:nvSpPr>
            <p:spPr bwMode="auto">
              <a:xfrm>
                <a:off x="5478463" y="3509854"/>
                <a:ext cx="1357312" cy="42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middle</a:t>
                </a:r>
              </a:p>
            </p:txBody>
          </p:sp>
        </p:grpSp>
        <p:pic>
          <p:nvPicPr>
            <p:cNvPr id="8217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061" y="2293044"/>
              <a:ext cx="1353429" cy="126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2" name="Straight Arrow Connector 31"/>
            <p:cNvCxnSpPr>
              <a:endCxn id="8217" idx="0"/>
            </p:cNvCxnSpPr>
            <p:nvPr/>
          </p:nvCxnSpPr>
          <p:spPr>
            <a:xfrm>
              <a:off x="7488326" y="1998663"/>
              <a:ext cx="0" cy="29368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838325" y="3924300"/>
            <a:ext cx="1358900" cy="1738313"/>
            <a:chOff x="1838929" y="3924852"/>
            <a:chExt cx="1358900" cy="1738548"/>
          </a:xfrm>
        </p:grpSpPr>
        <p:grpSp>
          <p:nvGrpSpPr>
            <p:cNvPr id="8212" name="Group 6"/>
            <p:cNvGrpSpPr>
              <a:grpSpLocks/>
            </p:cNvGrpSpPr>
            <p:nvPr/>
          </p:nvGrpSpPr>
          <p:grpSpPr bwMode="auto">
            <a:xfrm>
              <a:off x="1838929" y="4331487"/>
              <a:ext cx="1358900" cy="1331913"/>
              <a:chOff x="7029450" y="2600324"/>
              <a:chExt cx="1358900" cy="1331913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7031038" y="2600144"/>
                <a:ext cx="1357312" cy="1290812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5" name="Rectangle 15"/>
              <p:cNvSpPr>
                <a:spLocks noChangeArrowheads="1"/>
              </p:cNvSpPr>
              <p:nvPr/>
            </p:nvSpPr>
            <p:spPr bwMode="auto">
              <a:xfrm>
                <a:off x="7029450" y="3509939"/>
                <a:ext cx="1358900" cy="422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wobble</a:t>
                </a:r>
              </a:p>
            </p:txBody>
          </p:sp>
        </p:grpSp>
        <p:pic>
          <p:nvPicPr>
            <p:cNvPr id="8213" name="Picture 3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24" y="3924852"/>
              <a:ext cx="993734" cy="140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3983038" y="4337050"/>
            <a:ext cx="1360487" cy="1338263"/>
            <a:chOff x="3983767" y="4337120"/>
            <a:chExt cx="1359583" cy="1338188"/>
          </a:xfrm>
        </p:grpSpPr>
        <p:grpSp>
          <p:nvGrpSpPr>
            <p:cNvPr id="8208" name="Group 12"/>
            <p:cNvGrpSpPr>
              <a:grpSpLocks/>
            </p:cNvGrpSpPr>
            <p:nvPr/>
          </p:nvGrpSpPr>
          <p:grpSpPr bwMode="auto">
            <a:xfrm>
              <a:off x="3983767" y="4343395"/>
              <a:ext cx="1357313" cy="1331913"/>
              <a:chOff x="755650" y="4327524"/>
              <a:chExt cx="1357313" cy="1331913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755650" y="4327599"/>
                <a:ext cx="1357998" cy="1290565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1" name="Rectangle 17"/>
              <p:cNvSpPr>
                <a:spLocks noChangeArrowheads="1"/>
              </p:cNvSpPr>
              <p:nvPr/>
            </p:nvSpPr>
            <p:spPr bwMode="auto">
              <a:xfrm>
                <a:off x="755650" y="5237014"/>
                <a:ext cx="1357313" cy="422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dazzle</a:t>
                </a:r>
              </a:p>
            </p:txBody>
          </p:sp>
        </p:grp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9921" y="4337120"/>
              <a:ext cx="1353429" cy="963251"/>
            </a:xfrm>
            <a:prstGeom prst="roundRect">
              <a:avLst/>
            </a:prstGeom>
          </p:spPr>
        </p:pic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6016625" y="4098925"/>
            <a:ext cx="1428750" cy="1581150"/>
            <a:chOff x="6017155" y="4098658"/>
            <a:chExt cx="1428524" cy="1581938"/>
          </a:xfrm>
        </p:grpSpPr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6044671" y="4348684"/>
              <a:ext cx="1358900" cy="1331912"/>
              <a:chOff x="2319338" y="4306890"/>
              <a:chExt cx="1358900" cy="1331912"/>
            </a:xfrm>
          </p:grpSpPr>
          <p:sp>
            <p:nvSpPr>
              <p:cNvPr id="78" name="Rounded Rectangle 77"/>
              <p:cNvSpPr/>
              <p:nvPr/>
            </p:nvSpPr>
            <p:spPr bwMode="auto">
              <a:xfrm>
                <a:off x="2320393" y="4306227"/>
                <a:ext cx="1357098" cy="1291280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07" name="Rectangle 19"/>
              <p:cNvSpPr>
                <a:spLocks noChangeArrowheads="1"/>
              </p:cNvSpPr>
              <p:nvPr/>
            </p:nvSpPr>
            <p:spPr bwMode="auto">
              <a:xfrm>
                <a:off x="2319338" y="5216575"/>
                <a:ext cx="1358900" cy="422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riddle</a:t>
                </a:r>
              </a:p>
            </p:txBody>
          </p:sp>
        </p:grpSp>
        <p:pic>
          <p:nvPicPr>
            <p:cNvPr id="8204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97"/>
            <a:stretch>
              <a:fillRect/>
            </a:stretch>
          </p:blipFill>
          <p:spPr bwMode="auto">
            <a:xfrm>
              <a:off x="6017155" y="4235666"/>
              <a:ext cx="1428524" cy="106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Oval Callout 47"/>
            <p:cNvSpPr/>
            <p:nvPr/>
          </p:nvSpPr>
          <p:spPr>
            <a:xfrm>
              <a:off x="6475870" y="4098658"/>
              <a:ext cx="422208" cy="352601"/>
            </a:xfrm>
            <a:prstGeom prst="wedgeEllipseCallout">
              <a:avLst>
                <a:gd name="adj1" fmla="val 67532"/>
                <a:gd name="adj2" fmla="val 876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Be Careful!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365250"/>
            <a:ext cx="77454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sound /l/ is </a:t>
            </a:r>
            <a:r>
              <a:rPr lang="en-GB" altLang="en-US" b="1">
                <a:solidFill>
                  <a:schemeClr val="tx1"/>
                </a:solidFill>
              </a:rPr>
              <a:t>sometimes</a:t>
            </a:r>
            <a:r>
              <a:rPr lang="en-GB" altLang="en-US">
                <a:solidFill>
                  <a:schemeClr val="tx1"/>
                </a:solidFill>
              </a:rPr>
              <a:t> spelt with </a:t>
            </a:r>
            <a:r>
              <a:rPr lang="en-GB" altLang="en-US" b="1">
                <a:solidFill>
                  <a:schemeClr val="tx1"/>
                </a:solidFill>
              </a:rPr>
              <a:t>‘le’ at the end of words</a:t>
            </a:r>
            <a:r>
              <a:rPr lang="en-GB" altLang="en-US">
                <a:solidFill>
                  <a:schemeClr val="tx1"/>
                </a:solidFill>
              </a:rPr>
              <a:t>, after just one consonant.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277938" y="2659063"/>
            <a:ext cx="1908175" cy="2160587"/>
            <a:chOff x="1278447" y="2658533"/>
            <a:chExt cx="1908213" cy="2160902"/>
          </a:xfrm>
        </p:grpSpPr>
        <p:grpSp>
          <p:nvGrpSpPr>
            <p:cNvPr id="9231" name="Group 10"/>
            <p:cNvGrpSpPr>
              <a:grpSpLocks/>
            </p:cNvGrpSpPr>
            <p:nvPr/>
          </p:nvGrpSpPr>
          <p:grpSpPr bwMode="auto">
            <a:xfrm>
              <a:off x="1377685" y="2658533"/>
              <a:ext cx="1709738" cy="2160902"/>
              <a:chOff x="1419490" y="3428658"/>
              <a:chExt cx="1709738" cy="2160658"/>
            </a:xfrm>
          </p:grpSpPr>
          <p:sp>
            <p:nvSpPr>
              <p:cNvPr id="9233" name="Rectangle 34"/>
              <p:cNvSpPr>
                <a:spLocks noChangeArrowheads="1"/>
              </p:cNvSpPr>
              <p:nvPr/>
            </p:nvSpPr>
            <p:spPr bwMode="auto">
              <a:xfrm>
                <a:off x="1419490" y="5074636"/>
                <a:ext cx="1709738" cy="514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tab</a:t>
                </a:r>
                <a:r>
                  <a:rPr lang="en-GB" altLang="en-US" sz="2400" b="1">
                    <a:solidFill>
                      <a:schemeClr val="tx1"/>
                    </a:solidFill>
                  </a:rPr>
                  <a:t>le</a:t>
                </a: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1420266" y="3428658"/>
                <a:ext cx="1652621" cy="1655816"/>
              </a:xfrm>
              <a:prstGeom prst="ellipse">
                <a:avLst/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923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447" y="2812747"/>
              <a:ext cx="1908213" cy="1347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741738" y="2065338"/>
            <a:ext cx="1851025" cy="2754312"/>
            <a:chOff x="3741916" y="2065866"/>
            <a:chExt cx="1850872" cy="2753569"/>
          </a:xfrm>
        </p:grpSpPr>
        <p:grpSp>
          <p:nvGrpSpPr>
            <p:cNvPr id="9227" name="Group 14"/>
            <p:cNvGrpSpPr>
              <a:grpSpLocks/>
            </p:cNvGrpSpPr>
            <p:nvPr/>
          </p:nvGrpSpPr>
          <p:grpSpPr bwMode="auto">
            <a:xfrm>
              <a:off x="3741916" y="2658533"/>
              <a:ext cx="1709738" cy="2160902"/>
              <a:chOff x="1419490" y="3428658"/>
              <a:chExt cx="1709738" cy="2160658"/>
            </a:xfrm>
          </p:grpSpPr>
          <p:sp>
            <p:nvSpPr>
              <p:cNvPr id="9229" name="Rectangle 34"/>
              <p:cNvSpPr>
                <a:spLocks noChangeArrowheads="1"/>
              </p:cNvSpPr>
              <p:nvPr/>
            </p:nvSpPr>
            <p:spPr bwMode="auto">
              <a:xfrm>
                <a:off x="1419490" y="5074636"/>
                <a:ext cx="1709738" cy="514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ab</a:t>
                </a:r>
                <a:r>
                  <a:rPr lang="en-GB" altLang="en-US" sz="2400" b="1">
                    <a:solidFill>
                      <a:schemeClr val="tx1"/>
                    </a:solidFill>
                  </a:rPr>
                  <a:t>le</a:t>
                </a: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1419490" y="3427968"/>
                <a:ext cx="1654039" cy="1656716"/>
              </a:xfrm>
              <a:prstGeom prst="ellipse">
                <a:avLst/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9228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6356" y="2065866"/>
              <a:ext cx="1696432" cy="239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808663" y="2659063"/>
            <a:ext cx="2279650" cy="2160587"/>
            <a:chOff x="5808410" y="2658533"/>
            <a:chExt cx="2279175" cy="2160902"/>
          </a:xfrm>
        </p:grpSpPr>
        <p:grpSp>
          <p:nvGrpSpPr>
            <p:cNvPr id="9223" name="Group 17"/>
            <p:cNvGrpSpPr>
              <a:grpSpLocks/>
            </p:cNvGrpSpPr>
            <p:nvPr/>
          </p:nvGrpSpPr>
          <p:grpSpPr bwMode="auto">
            <a:xfrm>
              <a:off x="6161351" y="2658533"/>
              <a:ext cx="1709738" cy="2160902"/>
              <a:chOff x="1419490" y="3428658"/>
              <a:chExt cx="1709738" cy="2160658"/>
            </a:xfrm>
          </p:grpSpPr>
          <p:sp>
            <p:nvSpPr>
              <p:cNvPr id="9225" name="Rectangle 34"/>
              <p:cNvSpPr>
                <a:spLocks noChangeArrowheads="1"/>
              </p:cNvSpPr>
              <p:nvPr/>
            </p:nvSpPr>
            <p:spPr bwMode="auto">
              <a:xfrm>
                <a:off x="1419490" y="5074636"/>
                <a:ext cx="1709738" cy="514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multip</a:t>
                </a:r>
                <a:r>
                  <a:rPr lang="en-GB" altLang="en-US" sz="2400" b="1">
                    <a:solidFill>
                      <a:schemeClr val="tx1"/>
                    </a:solidFill>
                  </a:rPr>
                  <a:t>le</a:t>
                </a: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1418900" y="3428658"/>
                <a:ext cx="1655417" cy="1655816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9224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410" y="2759299"/>
              <a:ext cx="2279175" cy="134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/l/ Spelt ‘le’ 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354138"/>
            <a:ext cx="76327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sound /l/ is </a:t>
            </a:r>
            <a:r>
              <a:rPr lang="en-GB" altLang="en-US" b="1"/>
              <a:t>often</a:t>
            </a:r>
            <a:r>
              <a:rPr lang="en-GB" altLang="en-US"/>
              <a:t> spelt with </a:t>
            </a:r>
            <a:r>
              <a:rPr lang="en-GB" altLang="en-US" b="1"/>
              <a:t>‘le’ at the end of words</a:t>
            </a:r>
            <a:r>
              <a:rPr lang="en-GB" altLang="en-US"/>
              <a:t>, after two consonants (such as ‘pp’, ‘tt’ or ‘dd’).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The sound /l/ is </a:t>
            </a:r>
            <a:r>
              <a:rPr lang="en-GB" altLang="en-US" b="1">
                <a:solidFill>
                  <a:schemeClr val="tx1"/>
                </a:solidFill>
              </a:rPr>
              <a:t>sometimes</a:t>
            </a:r>
            <a:r>
              <a:rPr lang="en-GB" altLang="en-US">
                <a:solidFill>
                  <a:schemeClr val="tx1"/>
                </a:solidFill>
              </a:rPr>
              <a:t> spelt with </a:t>
            </a:r>
            <a:r>
              <a:rPr lang="en-GB" altLang="en-US" b="1">
                <a:solidFill>
                  <a:schemeClr val="tx1"/>
                </a:solidFill>
              </a:rPr>
              <a:t>‘le’ at the end of words</a:t>
            </a:r>
            <a:r>
              <a:rPr lang="en-GB" altLang="en-US">
                <a:solidFill>
                  <a:schemeClr val="tx1"/>
                </a:solidFill>
              </a:rPr>
              <a:t>, after just one consonant.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804863" y="2703513"/>
            <a:ext cx="2335212" cy="3697287"/>
            <a:chOff x="805106" y="2703513"/>
            <a:chExt cx="2334970" cy="3697287"/>
          </a:xfrm>
        </p:grpSpPr>
        <p:pic>
          <p:nvPicPr>
            <p:cNvPr id="10255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43"/>
            <a:stretch>
              <a:fillRect/>
            </a:stretch>
          </p:blipFill>
          <p:spPr bwMode="auto">
            <a:xfrm>
              <a:off x="805106" y="2895493"/>
              <a:ext cx="2334970" cy="350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6" name="Rectangle 41"/>
            <p:cNvSpPr>
              <a:spLocks noChangeArrowheads="1"/>
            </p:cNvSpPr>
            <p:nvPr/>
          </p:nvSpPr>
          <p:spPr bwMode="auto">
            <a:xfrm>
              <a:off x="852947" y="4318409"/>
              <a:ext cx="2201565" cy="699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air write an ‘le’ with your finger?</a:t>
              </a:r>
            </a:p>
          </p:txBody>
        </p:sp>
        <p:pic>
          <p:nvPicPr>
            <p:cNvPr id="10257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513" y="2703513"/>
              <a:ext cx="763760" cy="145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363913" y="2738438"/>
            <a:ext cx="2335212" cy="3654425"/>
            <a:chOff x="3363670" y="2738438"/>
            <a:chExt cx="2334970" cy="3653895"/>
          </a:xfrm>
        </p:grpSpPr>
        <p:pic>
          <p:nvPicPr>
            <p:cNvPr id="10252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2"/>
            <a:stretch>
              <a:fillRect/>
            </a:stretch>
          </p:blipFill>
          <p:spPr bwMode="auto">
            <a:xfrm>
              <a:off x="3363670" y="2875482"/>
              <a:ext cx="2334970" cy="351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3" name="Rectangle 19"/>
            <p:cNvSpPr>
              <a:spLocks noChangeArrowheads="1"/>
            </p:cNvSpPr>
            <p:nvPr/>
          </p:nvSpPr>
          <p:spPr bwMode="auto">
            <a:xfrm>
              <a:off x="3631141" y="4289219"/>
              <a:ext cx="1823065" cy="976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GB" altLang="en-US"/>
                <a:t>Can you write an ‘l’</a:t>
              </a:r>
              <a:r>
                <a:rPr lang="en-GB" altLang="ja-JP">
                  <a:ea typeface="ＭＳ Ｐゴシック" panose="020B0600070205080204" pitchFamily="34" charset="-128"/>
                </a:rPr>
                <a:t> on your table or the carpet?</a:t>
              </a:r>
            </a:p>
          </p:txBody>
        </p:sp>
        <p:pic>
          <p:nvPicPr>
            <p:cNvPr id="10254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750" y="2738438"/>
              <a:ext cx="1714500" cy="120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989638" y="2506663"/>
            <a:ext cx="2401887" cy="3898900"/>
            <a:chOff x="5989638" y="2506663"/>
            <a:chExt cx="2401887" cy="3898901"/>
          </a:xfrm>
        </p:grpSpPr>
        <p:pic>
          <p:nvPicPr>
            <p:cNvPr id="10247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92"/>
            <a:stretch>
              <a:fillRect/>
            </a:stretch>
          </p:blipFill>
          <p:spPr bwMode="auto">
            <a:xfrm>
              <a:off x="5989638" y="2875482"/>
              <a:ext cx="2398712" cy="353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8" name="Group 5"/>
            <p:cNvGrpSpPr>
              <a:grpSpLocks/>
            </p:cNvGrpSpPr>
            <p:nvPr/>
          </p:nvGrpSpPr>
          <p:grpSpPr bwMode="auto">
            <a:xfrm>
              <a:off x="5992813" y="4289504"/>
              <a:ext cx="2398712" cy="2019221"/>
              <a:chOff x="5992813" y="4289425"/>
              <a:chExt cx="2398712" cy="2019297"/>
            </a:xfrm>
          </p:grpSpPr>
          <p:sp>
            <p:nvSpPr>
              <p:cNvPr id="10250" name="Rectangle 43"/>
              <p:cNvSpPr>
                <a:spLocks noChangeArrowheads="1"/>
              </p:cNvSpPr>
              <p:nvPr/>
            </p:nvSpPr>
            <p:spPr bwMode="auto">
              <a:xfrm>
                <a:off x="5992813" y="4289425"/>
                <a:ext cx="2398712" cy="976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/>
                  <a:t>Can you write either an ‘le’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 or an </a:t>
                </a:r>
                <a:r>
                  <a:rPr lang="en-GB" altLang="en-US"/>
                  <a:t>‘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l</a:t>
                </a:r>
                <a:r>
                  <a:rPr lang="en-GB" altLang="en-US"/>
                  <a:t>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 on a partner</a:t>
                </a:r>
                <a:r>
                  <a:rPr lang="en-GB" altLang="en-US"/>
                  <a:t>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s back?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088063" y="5276809"/>
                <a:ext cx="2216150" cy="1031914"/>
              </a:xfrm>
              <a:prstGeom prst="roundRect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altLang="ja-JP" dirty="0"/>
                  <a:t>Can they tell </a:t>
                </a:r>
                <a:br>
                  <a:rPr lang="en-GB" altLang="ja-JP" dirty="0"/>
                </a:br>
                <a:r>
                  <a:rPr lang="en-GB" altLang="ja-JP" dirty="0"/>
                  <a:t>what letters you have written?</a:t>
                </a:r>
                <a:endParaRPr lang="en-GB" altLang="en-US" dirty="0"/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786" r="-30786" b="51245"/>
            <a:stretch/>
          </p:blipFill>
          <p:spPr bwMode="auto">
            <a:xfrm>
              <a:off x="6301971" y="2506663"/>
              <a:ext cx="1812295" cy="1807438"/>
            </a:xfrm>
            <a:prstGeom prst="ellipse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531813"/>
          </a:xfrm>
          <a:prstGeom prst="roundRect">
            <a:avLst>
              <a:gd name="adj" fmla="val 50000"/>
            </a:avLst>
          </a:prstGeom>
          <a:solidFill>
            <a:srgbClr val="8D358B"/>
          </a:solidFill>
        </p:spPr>
        <p:txBody>
          <a:bodyPr/>
          <a:lstStyle/>
          <a:p>
            <a:pPr eaLnBrk="1" hangingPunct="1"/>
            <a:r>
              <a:rPr lang="en-GB" altLang="en-US" sz="1800">
                <a:solidFill>
                  <a:schemeClr val="bg1"/>
                </a:solidFill>
              </a:rPr>
              <a:t>Here are this week’s spellings to practise.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52613" y="1550988"/>
            <a:ext cx="5443537" cy="3838575"/>
            <a:chOff x="1852613" y="1550988"/>
            <a:chExt cx="5443537" cy="3838575"/>
          </a:xfrm>
        </p:grpSpPr>
        <p:sp>
          <p:nvSpPr>
            <p:cNvPr id="11268" name="Rectangle 2"/>
            <p:cNvSpPr>
              <a:spLocks noChangeArrowheads="1"/>
            </p:cNvSpPr>
            <p:nvPr/>
          </p:nvSpPr>
          <p:spPr bwMode="auto">
            <a:xfrm>
              <a:off x="1852613" y="1550988"/>
              <a:ext cx="1711325" cy="37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table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apple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bottle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little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middle</a:t>
              </a:r>
            </a:p>
          </p:txBody>
        </p:sp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5586413" y="1550988"/>
              <a:ext cx="1709737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able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wobble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multiple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dazzle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riddle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206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Sassoon Infant Rg</vt:lpstr>
      <vt:lpstr>Calibri</vt:lpstr>
      <vt:lpstr>Arial</vt:lpstr>
      <vt:lpstr>ＭＳ Ｐゴシック</vt:lpstr>
      <vt:lpstr>Twinkl SemiBold</vt:lpstr>
      <vt:lpstr>Twinkl</vt:lpstr>
      <vt:lpstr>Office Theme</vt:lpstr>
      <vt:lpstr>PowerPoint Presentation</vt:lpstr>
      <vt:lpstr>/l/ Spelt ‘le’ </vt:lpstr>
      <vt:lpstr>Be Careful!</vt:lpstr>
      <vt:lpstr>/l/ Spelt ‘le’ </vt:lpstr>
      <vt:lpstr>Here are this week’s spellings to practise.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Federica Zanusso</cp:lastModifiedBy>
  <cp:revision>55</cp:revision>
  <dcterms:created xsi:type="dcterms:W3CDTF">2017-09-01T16:06:54Z</dcterms:created>
  <dcterms:modified xsi:type="dcterms:W3CDTF">2019-12-11T04:44:33Z</dcterms:modified>
</cp:coreProperties>
</file>