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8" r:id="rId5"/>
    <p:sldId id="271" r:id="rId6"/>
    <p:sldId id="268" r:id="rId7"/>
    <p:sldId id="272" r:id="rId8"/>
    <p:sldId id="270" r:id="rId9"/>
    <p:sldId id="267" r:id="rId10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winkl" panose="020B0604020202020204" charset="0"/>
      <p:regular r:id="rId20"/>
      <p:bold r:id="rId21"/>
    </p:embeddedFont>
    <p:embeddedFont>
      <p:font typeface="Twinkl SemiBold" charset="0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61">
          <p15:clr>
            <a:srgbClr val="A4A3A4"/>
          </p15:clr>
        </p15:guide>
        <p15:guide id="10" pos="530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358B"/>
    <a:srgbClr val="009285"/>
    <a:srgbClr val="88CCC1"/>
    <a:srgbClr val="FDCF81"/>
    <a:srgbClr val="CCB5D8"/>
    <a:srgbClr val="FAB000"/>
    <a:srgbClr val="00A7E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84" y="6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482"/>
        <p:guide orient="horz" pos="3861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88A61F2-304A-472B-97B5-1BF654331C24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409D35-8785-402B-8C62-E2CB4C1E1D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1D9FF5-144C-46D2-B943-2F397CABCD94}" type="datetimeFigureOut">
              <a:rPr lang="en-GB"/>
              <a:pPr>
                <a:defRPr/>
              </a:pPr>
              <a:t>21/01/2021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768A19-6173-4666-BA08-E402031FF6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01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63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6587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42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/igh/ Spelt ‘-y’ 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755650" y="1354138"/>
            <a:ext cx="7848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/igh/ sound at the end of these words is spelt with ‘-y’.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771525" y="2378075"/>
            <a:ext cx="1358900" cy="1554163"/>
            <a:chOff x="771525" y="2377950"/>
            <a:chExt cx="1358900" cy="1554287"/>
          </a:xfrm>
        </p:grpSpPr>
        <p:grpSp>
          <p:nvGrpSpPr>
            <p:cNvPr id="8251" name="Group 1"/>
            <p:cNvGrpSpPr>
              <a:grpSpLocks/>
            </p:cNvGrpSpPr>
            <p:nvPr/>
          </p:nvGrpSpPr>
          <p:grpSpPr bwMode="auto">
            <a:xfrm>
              <a:off x="771525" y="2600457"/>
              <a:ext cx="1358900" cy="1331780"/>
              <a:chOff x="755560" y="2600322"/>
              <a:chExt cx="1357859" cy="1331913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755560" y="2600083"/>
                <a:ext cx="1357859" cy="1290870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4" name="Rectangle 13"/>
              <p:cNvSpPr>
                <a:spLocks noChangeArrowheads="1"/>
              </p:cNvSpPr>
              <p:nvPr/>
            </p:nvSpPr>
            <p:spPr bwMode="auto">
              <a:xfrm>
                <a:off x="755560" y="3509863"/>
                <a:ext cx="1357859" cy="42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cry</a:t>
                </a:r>
              </a:p>
            </p:txBody>
          </p:sp>
        </p:grpSp>
        <p:pic>
          <p:nvPicPr>
            <p:cNvPr id="825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587" y="2377950"/>
              <a:ext cx="987638" cy="12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365375" y="2486025"/>
            <a:ext cx="1358900" cy="1443038"/>
            <a:chOff x="2365375" y="2486364"/>
            <a:chExt cx="1358900" cy="1442699"/>
          </a:xfrm>
        </p:grpSpPr>
        <p:grpSp>
          <p:nvGrpSpPr>
            <p:cNvPr id="8247" name="Group 2"/>
            <p:cNvGrpSpPr>
              <a:grpSpLocks/>
            </p:cNvGrpSpPr>
            <p:nvPr/>
          </p:nvGrpSpPr>
          <p:grpSpPr bwMode="auto">
            <a:xfrm>
              <a:off x="2365375" y="2599271"/>
              <a:ext cx="1358900" cy="1329792"/>
              <a:chOff x="2324100" y="2601914"/>
              <a:chExt cx="1358900" cy="1330325"/>
            </a:xfrm>
          </p:grpSpPr>
          <p:sp>
            <p:nvSpPr>
              <p:cNvPr id="37" name="Rounded Rectangle 36"/>
              <p:cNvSpPr/>
              <p:nvPr/>
            </p:nvSpPr>
            <p:spPr bwMode="auto">
              <a:xfrm>
                <a:off x="2325688" y="2601693"/>
                <a:ext cx="1357312" cy="1289264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50" name="Rectangle 47"/>
              <p:cNvSpPr>
                <a:spLocks noChangeArrowheads="1"/>
              </p:cNvSpPr>
              <p:nvPr/>
            </p:nvSpPr>
            <p:spPr bwMode="auto">
              <a:xfrm>
                <a:off x="2324100" y="3510377"/>
                <a:ext cx="1358721" cy="42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fly</a:t>
                </a:r>
              </a:p>
            </p:txBody>
          </p:sp>
        </p:grpSp>
        <p:pic>
          <p:nvPicPr>
            <p:cNvPr id="824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9016" y="2486364"/>
              <a:ext cx="1115665" cy="10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76675" y="2363788"/>
            <a:ext cx="1360488" cy="1546225"/>
            <a:chOff x="3876675" y="2364089"/>
            <a:chExt cx="1360488" cy="1545925"/>
          </a:xfrm>
        </p:grpSpPr>
        <p:grpSp>
          <p:nvGrpSpPr>
            <p:cNvPr id="8243" name="Group 3"/>
            <p:cNvGrpSpPr>
              <a:grpSpLocks/>
            </p:cNvGrpSpPr>
            <p:nvPr/>
          </p:nvGrpSpPr>
          <p:grpSpPr bwMode="auto">
            <a:xfrm>
              <a:off x="3876675" y="2580441"/>
              <a:ext cx="1360488" cy="1329573"/>
              <a:chOff x="3890963" y="2601913"/>
              <a:chExt cx="1358900" cy="1330325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3892549" y="2601419"/>
                <a:ext cx="1357314" cy="1289529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6" name="Rectangle 49"/>
              <p:cNvSpPr>
                <a:spLocks noChangeArrowheads="1"/>
              </p:cNvSpPr>
              <p:nvPr/>
            </p:nvSpPr>
            <p:spPr bwMode="auto">
              <a:xfrm>
                <a:off x="3890963" y="3510333"/>
                <a:ext cx="1358900" cy="42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dry</a:t>
                </a:r>
              </a:p>
            </p:txBody>
          </p:sp>
        </p:grpSp>
        <p:pic>
          <p:nvPicPr>
            <p:cNvPr id="8244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228" y="2364089"/>
              <a:ext cx="859611" cy="1194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470525" y="2155825"/>
            <a:ext cx="1358900" cy="1771650"/>
            <a:chOff x="5470617" y="2156584"/>
            <a:chExt cx="1358926" cy="1770891"/>
          </a:xfrm>
        </p:grpSpPr>
        <p:grpSp>
          <p:nvGrpSpPr>
            <p:cNvPr id="8239" name="Group 5"/>
            <p:cNvGrpSpPr>
              <a:grpSpLocks/>
            </p:cNvGrpSpPr>
            <p:nvPr/>
          </p:nvGrpSpPr>
          <p:grpSpPr bwMode="auto">
            <a:xfrm>
              <a:off x="5470617" y="2595792"/>
              <a:ext cx="1358926" cy="1331683"/>
              <a:chOff x="5478463" y="2600325"/>
              <a:chExt cx="1357312" cy="1331913"/>
            </a:xfrm>
          </p:grpSpPr>
          <p:sp>
            <p:nvSpPr>
              <p:cNvPr id="85" name="Rounded Rectangle 84"/>
              <p:cNvSpPr/>
              <p:nvPr/>
            </p:nvSpPr>
            <p:spPr bwMode="auto">
              <a:xfrm>
                <a:off x="5478463" y="2600667"/>
                <a:ext cx="1357312" cy="1290307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42" name="Rectangle 52"/>
              <p:cNvSpPr>
                <a:spLocks noChangeArrowheads="1"/>
              </p:cNvSpPr>
              <p:nvPr/>
            </p:nvSpPr>
            <p:spPr bwMode="auto">
              <a:xfrm>
                <a:off x="5478463" y="3509854"/>
                <a:ext cx="1357312" cy="4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try</a:t>
                </a:r>
              </a:p>
            </p:txBody>
          </p:sp>
        </p:grpSp>
        <p:pic>
          <p:nvPicPr>
            <p:cNvPr id="8240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331" y="2156584"/>
              <a:ext cx="1140051" cy="1487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7065963" y="2128838"/>
            <a:ext cx="1358900" cy="1798637"/>
            <a:chOff x="7065194" y="2128255"/>
            <a:chExt cx="1358901" cy="1799220"/>
          </a:xfrm>
        </p:grpSpPr>
        <p:grpSp>
          <p:nvGrpSpPr>
            <p:cNvPr id="8232" name="Group 6"/>
            <p:cNvGrpSpPr>
              <a:grpSpLocks/>
            </p:cNvGrpSpPr>
            <p:nvPr/>
          </p:nvGrpSpPr>
          <p:grpSpPr bwMode="auto">
            <a:xfrm>
              <a:off x="7065194" y="2595563"/>
              <a:ext cx="1358901" cy="1331912"/>
              <a:chOff x="7029450" y="2600324"/>
              <a:chExt cx="1358900" cy="1331913"/>
            </a:xfrm>
          </p:grpSpPr>
          <p:sp>
            <p:nvSpPr>
              <p:cNvPr id="47" name="Rounded Rectangle 46"/>
              <p:cNvSpPr/>
              <p:nvPr/>
            </p:nvSpPr>
            <p:spPr bwMode="auto">
              <a:xfrm>
                <a:off x="7031037" y="2599892"/>
                <a:ext cx="1357313" cy="1291057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8" name="Rectangle 15"/>
              <p:cNvSpPr>
                <a:spLocks noChangeArrowheads="1"/>
              </p:cNvSpPr>
              <p:nvPr/>
            </p:nvSpPr>
            <p:spPr bwMode="auto">
              <a:xfrm>
                <a:off x="7029450" y="3509939"/>
                <a:ext cx="1358900" cy="4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reply</a:t>
                </a:r>
              </a:p>
            </p:txBody>
          </p:sp>
        </p:grpSp>
        <p:grpSp>
          <p:nvGrpSpPr>
            <p:cNvPr id="8233" name="Group 22"/>
            <p:cNvGrpSpPr>
              <a:grpSpLocks/>
            </p:cNvGrpSpPr>
            <p:nvPr/>
          </p:nvGrpSpPr>
          <p:grpSpPr bwMode="auto">
            <a:xfrm>
              <a:off x="7142944" y="2128255"/>
              <a:ext cx="1200684" cy="1480832"/>
              <a:chOff x="7142944" y="2128255"/>
              <a:chExt cx="1200684" cy="1480832"/>
            </a:xfrm>
          </p:grpSpPr>
          <p:pic>
            <p:nvPicPr>
              <p:cNvPr id="8234" name="Picture 20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42944" y="2222939"/>
                <a:ext cx="1200684" cy="1386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Oval Callout 21"/>
              <p:cNvSpPr/>
              <p:nvPr/>
            </p:nvSpPr>
            <p:spPr>
              <a:xfrm>
                <a:off x="7549381" y="2128255"/>
                <a:ext cx="387350" cy="258846"/>
              </a:xfrm>
              <a:prstGeom prst="wedgeEllipseCallout">
                <a:avLst>
                  <a:gd name="adj1" fmla="val -41729"/>
                  <a:gd name="adj2" fmla="val 50985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sp>
            <p:nvSpPr>
              <p:cNvPr id="97" name="Oval Callout 96"/>
              <p:cNvSpPr/>
              <p:nvPr/>
            </p:nvSpPr>
            <p:spPr>
              <a:xfrm>
                <a:off x="7446194" y="2799985"/>
                <a:ext cx="490537" cy="441468"/>
              </a:xfrm>
              <a:prstGeom prst="wedgeEllipseCallout">
                <a:avLst>
                  <a:gd name="adj1" fmla="val 60295"/>
                  <a:gd name="adj2" fmla="val -9103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pSp>
        <p:nvGrpSpPr>
          <p:cNvPr id="87" name="Group 86"/>
          <p:cNvGrpSpPr>
            <a:grpSpLocks/>
          </p:cNvGrpSpPr>
          <p:nvPr/>
        </p:nvGrpSpPr>
        <p:grpSpPr bwMode="auto">
          <a:xfrm>
            <a:off x="2365375" y="4051300"/>
            <a:ext cx="1358900" cy="1563688"/>
            <a:chOff x="2364984" y="4050816"/>
            <a:chExt cx="1358698" cy="1564172"/>
          </a:xfrm>
        </p:grpSpPr>
        <p:grpSp>
          <p:nvGrpSpPr>
            <p:cNvPr id="8228" name="Group 2"/>
            <p:cNvGrpSpPr>
              <a:grpSpLocks/>
            </p:cNvGrpSpPr>
            <p:nvPr/>
          </p:nvGrpSpPr>
          <p:grpSpPr bwMode="auto">
            <a:xfrm>
              <a:off x="2364984" y="4284488"/>
              <a:ext cx="1358698" cy="1330500"/>
              <a:chOff x="2324100" y="2601914"/>
              <a:chExt cx="1358900" cy="1330325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2325688" y="2601677"/>
                <a:ext cx="1357312" cy="1289280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31" name="Rectangle 47"/>
              <p:cNvSpPr>
                <a:spLocks noChangeArrowheads="1"/>
              </p:cNvSpPr>
              <p:nvPr/>
            </p:nvSpPr>
            <p:spPr bwMode="auto">
              <a:xfrm>
                <a:off x="2324100" y="3510377"/>
                <a:ext cx="1358721" cy="42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shy</a:t>
                </a:r>
              </a:p>
            </p:txBody>
          </p:sp>
        </p:grpSp>
        <p:pic>
          <p:nvPicPr>
            <p:cNvPr id="8229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7789" y="4050816"/>
              <a:ext cx="1066892" cy="124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" name="Group 89"/>
          <p:cNvGrpSpPr>
            <a:grpSpLocks/>
          </p:cNvGrpSpPr>
          <p:nvPr/>
        </p:nvGrpSpPr>
        <p:grpSpPr bwMode="auto">
          <a:xfrm>
            <a:off x="5470525" y="4176713"/>
            <a:ext cx="1362075" cy="1436687"/>
            <a:chOff x="5470523" y="4177170"/>
            <a:chExt cx="1362078" cy="1436229"/>
          </a:xfrm>
        </p:grpSpPr>
        <p:grpSp>
          <p:nvGrpSpPr>
            <p:cNvPr id="8224" name="Group 5"/>
            <p:cNvGrpSpPr>
              <a:grpSpLocks/>
            </p:cNvGrpSpPr>
            <p:nvPr/>
          </p:nvGrpSpPr>
          <p:grpSpPr bwMode="auto">
            <a:xfrm>
              <a:off x="5470525" y="4281600"/>
              <a:ext cx="1358900" cy="1331799"/>
              <a:chOff x="5478463" y="2600325"/>
              <a:chExt cx="1357312" cy="1331913"/>
            </a:xfrm>
          </p:grpSpPr>
          <p:sp>
            <p:nvSpPr>
              <p:cNvPr id="79" name="Rounded Rectangle 78"/>
              <p:cNvSpPr/>
              <p:nvPr/>
            </p:nvSpPr>
            <p:spPr bwMode="auto">
              <a:xfrm>
                <a:off x="5478461" y="2600637"/>
                <a:ext cx="1357315" cy="1290336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7" name="Rectangle 52"/>
              <p:cNvSpPr>
                <a:spLocks noChangeArrowheads="1"/>
              </p:cNvSpPr>
              <p:nvPr/>
            </p:nvSpPr>
            <p:spPr bwMode="auto">
              <a:xfrm>
                <a:off x="5478463" y="3509854"/>
                <a:ext cx="1357312" cy="422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sky</a:t>
                </a:r>
              </a:p>
            </p:txBody>
          </p:sp>
        </p:grpSp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8"/>
            <a:srcRect t="16455" r="26040"/>
            <a:stretch/>
          </p:blipFill>
          <p:spPr>
            <a:xfrm>
              <a:off x="5470523" y="4177170"/>
              <a:ext cx="1362078" cy="1112200"/>
            </a:xfrm>
            <a:prstGeom prst="roundRect">
              <a:avLst/>
            </a:prstGeom>
          </p:spPr>
        </p:pic>
      </p:grpSp>
      <p:grpSp>
        <p:nvGrpSpPr>
          <p:cNvPr id="93" name="Group 92"/>
          <p:cNvGrpSpPr>
            <a:grpSpLocks/>
          </p:cNvGrpSpPr>
          <p:nvPr/>
        </p:nvGrpSpPr>
        <p:grpSpPr bwMode="auto">
          <a:xfrm>
            <a:off x="3876675" y="4027488"/>
            <a:ext cx="1360488" cy="1568450"/>
            <a:chOff x="3876952" y="4027789"/>
            <a:chExt cx="1360211" cy="1568150"/>
          </a:xfrm>
        </p:grpSpPr>
        <p:grpSp>
          <p:nvGrpSpPr>
            <p:cNvPr id="8220" name="Group 3"/>
            <p:cNvGrpSpPr>
              <a:grpSpLocks/>
            </p:cNvGrpSpPr>
            <p:nvPr/>
          </p:nvGrpSpPr>
          <p:grpSpPr bwMode="auto">
            <a:xfrm>
              <a:off x="3876952" y="4265614"/>
              <a:ext cx="1360211" cy="1330325"/>
              <a:chOff x="3890963" y="2602189"/>
              <a:chExt cx="1359393" cy="1330049"/>
            </a:xfrm>
          </p:grpSpPr>
          <p:sp>
            <p:nvSpPr>
              <p:cNvPr id="63" name="Rounded Rectangle 62"/>
              <p:cNvSpPr/>
              <p:nvPr/>
            </p:nvSpPr>
            <p:spPr bwMode="auto">
              <a:xfrm>
                <a:off x="3892550" y="2602444"/>
                <a:ext cx="1357806" cy="1288536"/>
              </a:xfrm>
              <a:prstGeom prst="roundRect">
                <a:avLst>
                  <a:gd name="adj" fmla="val 12122"/>
                </a:avLst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23" name="Rectangle 49"/>
              <p:cNvSpPr>
                <a:spLocks noChangeArrowheads="1"/>
              </p:cNvSpPr>
              <p:nvPr/>
            </p:nvSpPr>
            <p:spPr bwMode="auto">
              <a:xfrm>
                <a:off x="3890963" y="3510333"/>
                <a:ext cx="1358900" cy="4219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terrify</a:t>
                </a:r>
              </a:p>
            </p:txBody>
          </p:sp>
        </p:grp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35704" y="4027789"/>
              <a:ext cx="1024217" cy="1225402"/>
            </a:xfrm>
            <a:prstGeom prst="roundRect">
              <a:avLst/>
            </a:prstGeom>
          </p:spPr>
        </p:pic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657225" y="4060825"/>
            <a:ext cx="1584325" cy="1557338"/>
            <a:chOff x="656884" y="4061580"/>
            <a:chExt cx="1585097" cy="1556583"/>
          </a:xfrm>
        </p:grpSpPr>
        <p:grpSp>
          <p:nvGrpSpPr>
            <p:cNvPr id="8216" name="Group 1"/>
            <p:cNvGrpSpPr>
              <a:grpSpLocks/>
            </p:cNvGrpSpPr>
            <p:nvPr/>
          </p:nvGrpSpPr>
          <p:grpSpPr bwMode="auto">
            <a:xfrm>
              <a:off x="771447" y="4286250"/>
              <a:ext cx="1360157" cy="1331913"/>
              <a:chOff x="755560" y="2600322"/>
              <a:chExt cx="1357859" cy="1331913"/>
            </a:xfrm>
          </p:grpSpPr>
          <p:sp>
            <p:nvSpPr>
              <p:cNvPr id="52" name="Rounded Rectangle 51"/>
              <p:cNvSpPr/>
              <p:nvPr/>
            </p:nvSpPr>
            <p:spPr bwMode="auto">
              <a:xfrm>
                <a:off x="755353" y="2600968"/>
                <a:ext cx="1358851" cy="1290012"/>
              </a:xfrm>
              <a:prstGeom prst="roundRect">
                <a:avLst>
                  <a:gd name="adj" fmla="val 12122"/>
                </a:avLst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9" name="Rectangle 13"/>
              <p:cNvSpPr>
                <a:spLocks noChangeArrowheads="1"/>
              </p:cNvSpPr>
              <p:nvPr/>
            </p:nvSpPr>
            <p:spPr bwMode="auto">
              <a:xfrm>
                <a:off x="755560" y="3509863"/>
                <a:ext cx="1357859" cy="4223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sly</a:t>
                </a:r>
              </a:p>
            </p:txBody>
          </p:sp>
        </p:grpSp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56884" y="4061580"/>
              <a:ext cx="1585097" cy="1121761"/>
            </a:xfrm>
            <a:prstGeom prst="roundRect">
              <a:avLst/>
            </a:prstGeom>
          </p:spPr>
        </p:pic>
      </p:grpSp>
      <p:grpSp>
        <p:nvGrpSpPr>
          <p:cNvPr id="101" name="Group 100"/>
          <p:cNvGrpSpPr>
            <a:grpSpLocks/>
          </p:cNvGrpSpPr>
          <p:nvPr/>
        </p:nvGrpSpPr>
        <p:grpSpPr bwMode="auto">
          <a:xfrm>
            <a:off x="7065963" y="4027488"/>
            <a:ext cx="1358900" cy="1585912"/>
            <a:chOff x="7065963" y="4027789"/>
            <a:chExt cx="1358900" cy="1585609"/>
          </a:xfrm>
        </p:grpSpPr>
        <p:grpSp>
          <p:nvGrpSpPr>
            <p:cNvPr id="8206" name="Group 6"/>
            <p:cNvGrpSpPr>
              <a:grpSpLocks/>
            </p:cNvGrpSpPr>
            <p:nvPr/>
          </p:nvGrpSpPr>
          <p:grpSpPr bwMode="auto">
            <a:xfrm>
              <a:off x="7065963" y="4281686"/>
              <a:ext cx="1358900" cy="1331712"/>
              <a:chOff x="7029450" y="2600324"/>
              <a:chExt cx="1358900" cy="1331913"/>
            </a:xfrm>
          </p:grpSpPr>
          <p:sp>
            <p:nvSpPr>
              <p:cNvPr id="69" name="Rounded Rectangle 68"/>
              <p:cNvSpPr/>
              <p:nvPr/>
            </p:nvSpPr>
            <p:spPr bwMode="auto">
              <a:xfrm>
                <a:off x="7031037" y="2600378"/>
                <a:ext cx="1357313" cy="1290586"/>
              </a:xfrm>
              <a:prstGeom prst="roundRect">
                <a:avLst>
                  <a:gd name="adj" fmla="val 12122"/>
                </a:avLst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sp>
            <p:nvSpPr>
              <p:cNvPr id="8215" name="Rectangle 15"/>
              <p:cNvSpPr>
                <a:spLocks noChangeArrowheads="1"/>
              </p:cNvSpPr>
              <p:nvPr/>
            </p:nvSpPr>
            <p:spPr bwMode="auto">
              <a:xfrm>
                <a:off x="7029450" y="3509939"/>
                <a:ext cx="1358900" cy="422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b="1">
                    <a:solidFill>
                      <a:schemeClr val="bg1"/>
                    </a:solidFill>
                  </a:rPr>
                  <a:t>multiply</a:t>
                </a:r>
              </a:p>
            </p:txBody>
          </p:sp>
        </p:grpSp>
        <p:pic>
          <p:nvPicPr>
            <p:cNvPr id="8207" name="Picture 9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945" y="4455806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8" name="Picture 1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660" y="4455806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9" name="Picture 11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9324" y="4455806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0" name="Picture 1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7194" y="4845142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1" name="Picture 11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9909" y="4845142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2" name="Picture 1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573" y="4845142"/>
              <a:ext cx="329180" cy="338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TextBox 119"/>
            <p:cNvSpPr>
              <a:spLocks noChangeArrowheads="1"/>
            </p:cNvSpPr>
            <p:nvPr/>
          </p:nvSpPr>
          <p:spPr bwMode="auto">
            <a:xfrm>
              <a:off x="7323208" y="4027789"/>
              <a:ext cx="850679" cy="408623"/>
            </a:xfrm>
            <a:prstGeom prst="roundRect">
              <a:avLst>
                <a:gd name="adj" fmla="val 16667"/>
              </a:avLst>
            </a:prstGeom>
            <a:solidFill>
              <a:srgbClr val="8D3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>
                  <a:solidFill>
                    <a:schemeClr val="bg1"/>
                  </a:solidFill>
                </a:rPr>
                <a:t>2x3=6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04863" y="2703513"/>
            <a:ext cx="2335212" cy="3697287"/>
            <a:chOff x="805106" y="2703513"/>
            <a:chExt cx="2334970" cy="3697287"/>
          </a:xfrm>
        </p:grpSpPr>
        <p:pic>
          <p:nvPicPr>
            <p:cNvPr id="9233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43"/>
            <a:stretch>
              <a:fillRect/>
            </a:stretch>
          </p:blipFill>
          <p:spPr bwMode="auto">
            <a:xfrm>
              <a:off x="805106" y="2895493"/>
              <a:ext cx="2334970" cy="3505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Rectangle 41"/>
            <p:cNvSpPr>
              <a:spLocks noChangeArrowheads="1"/>
            </p:cNvSpPr>
            <p:nvPr/>
          </p:nvSpPr>
          <p:spPr bwMode="auto">
            <a:xfrm>
              <a:off x="852947" y="4318409"/>
              <a:ext cx="2201565" cy="699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</a:rPr>
                <a:t>Can you air write an ‘-y’ with your finger?</a:t>
              </a:r>
            </a:p>
          </p:txBody>
        </p:sp>
        <p:pic>
          <p:nvPicPr>
            <p:cNvPr id="9235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513" y="2703513"/>
              <a:ext cx="763760" cy="1451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989638" y="2506663"/>
            <a:ext cx="2401887" cy="3898900"/>
            <a:chOff x="5989638" y="2506663"/>
            <a:chExt cx="2401887" cy="3898901"/>
          </a:xfrm>
        </p:grpSpPr>
        <p:pic>
          <p:nvPicPr>
            <p:cNvPr id="9228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92"/>
            <a:stretch>
              <a:fillRect/>
            </a:stretch>
          </p:blipFill>
          <p:spPr bwMode="auto">
            <a:xfrm>
              <a:off x="5989638" y="2875482"/>
              <a:ext cx="2398712" cy="353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9" name="Group 5"/>
            <p:cNvGrpSpPr>
              <a:grpSpLocks/>
            </p:cNvGrpSpPr>
            <p:nvPr/>
          </p:nvGrpSpPr>
          <p:grpSpPr bwMode="auto">
            <a:xfrm>
              <a:off x="5992813" y="4289504"/>
              <a:ext cx="2398712" cy="2019221"/>
              <a:chOff x="5992813" y="4289425"/>
              <a:chExt cx="2398712" cy="2019297"/>
            </a:xfrm>
          </p:grpSpPr>
          <p:sp>
            <p:nvSpPr>
              <p:cNvPr id="9231" name="Rectangle 43"/>
              <p:cNvSpPr>
                <a:spLocks noChangeArrowheads="1"/>
              </p:cNvSpPr>
              <p:nvPr/>
            </p:nvSpPr>
            <p:spPr bwMode="auto">
              <a:xfrm>
                <a:off x="5992813" y="4289425"/>
                <a:ext cx="2398712" cy="9763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/>
                  <a:t>Can you write either an ‘y’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or an </a:t>
                </a:r>
                <a:r>
                  <a:rPr lang="en-GB" altLang="en-US"/>
                  <a:t>‘</a:t>
                </a:r>
                <a:r>
                  <a:rPr lang="en-GB" altLang="en-US">
                    <a:ea typeface="ＭＳ Ｐゴシック" panose="020B0600070205080204" pitchFamily="34" charset="-128"/>
                  </a:rPr>
                  <a:t>igh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 on a partner</a:t>
                </a:r>
                <a:r>
                  <a:rPr lang="en-GB" altLang="en-US"/>
                  <a:t>’</a:t>
                </a:r>
                <a:r>
                  <a:rPr lang="en-GB" altLang="ja-JP">
                    <a:ea typeface="ＭＳ Ｐゴシック" panose="020B0600070205080204" pitchFamily="34" charset="-128"/>
                  </a:rPr>
                  <a:t>s back?</a:t>
                </a:r>
                <a:endParaRPr lang="en-GB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6088063" y="5276809"/>
                <a:ext cx="2216150" cy="1031914"/>
              </a:xfrm>
              <a:prstGeom prst="roundRect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altLang="ja-JP" dirty="0"/>
                  <a:t>Can they tell </a:t>
                </a:r>
                <a:br>
                  <a:rPr lang="en-GB" altLang="ja-JP" dirty="0"/>
                </a:br>
                <a:r>
                  <a:rPr lang="en-GB" altLang="ja-JP" dirty="0"/>
                  <a:t>what letters you have written?</a:t>
                </a:r>
                <a:endParaRPr lang="en-GB" altLang="en-US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786" r="-30786" b="51245"/>
            <a:stretch/>
          </p:blipFill>
          <p:spPr bwMode="auto">
            <a:xfrm>
              <a:off x="6301971" y="2506663"/>
              <a:ext cx="1812295" cy="1807438"/>
            </a:xfrm>
            <a:prstGeom prst="ellipse">
              <a:avLst/>
            </a:prstGeom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63913" y="2692400"/>
            <a:ext cx="2335212" cy="3700463"/>
            <a:chOff x="3363913" y="2692400"/>
            <a:chExt cx="2335212" cy="3700463"/>
          </a:xfrm>
        </p:grpSpPr>
        <p:grpSp>
          <p:nvGrpSpPr>
            <p:cNvPr id="9223" name="Group 10"/>
            <p:cNvGrpSpPr>
              <a:grpSpLocks/>
            </p:cNvGrpSpPr>
            <p:nvPr/>
          </p:nvGrpSpPr>
          <p:grpSpPr bwMode="auto">
            <a:xfrm>
              <a:off x="3363913" y="2874963"/>
              <a:ext cx="2335212" cy="3517900"/>
              <a:chOff x="3363670" y="2875482"/>
              <a:chExt cx="2334970" cy="3516851"/>
            </a:xfrm>
          </p:grpSpPr>
          <p:pic>
            <p:nvPicPr>
              <p:cNvPr id="922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252"/>
              <a:stretch>
                <a:fillRect/>
              </a:stretch>
            </p:blipFill>
            <p:spPr bwMode="auto">
              <a:xfrm>
                <a:off x="3363670" y="2875482"/>
                <a:ext cx="2334970" cy="3516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7" name="Rectangle 19"/>
              <p:cNvSpPr>
                <a:spLocks noChangeArrowheads="1"/>
              </p:cNvSpPr>
              <p:nvPr/>
            </p:nvSpPr>
            <p:spPr bwMode="auto">
              <a:xfrm>
                <a:off x="3660099" y="4433700"/>
                <a:ext cx="1823065" cy="976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GB" altLang="en-US"/>
                  <a:t>Can you write an ‘igh’ on the back of your hand?</a:t>
                </a:r>
              </a:p>
            </p:txBody>
          </p:sp>
        </p:grpSp>
        <p:pic>
          <p:nvPicPr>
            <p:cNvPr id="9224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272" y="2692400"/>
              <a:ext cx="887582" cy="1230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9989" y="3297601"/>
              <a:ext cx="594399" cy="1130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2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/igh/ Spelt ‘-y’ 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755650" y="1354138"/>
            <a:ext cx="7848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/igh/ sound at the end of these words is spelt with ‘-y’.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b="0"/>
              <a:t>Be careful!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755650" y="1354138"/>
            <a:ext cx="78486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sound /igh/ sound is </a:t>
            </a:r>
            <a:r>
              <a:rPr lang="en-GB" altLang="en-US" b="1"/>
              <a:t>usually only </a:t>
            </a:r>
            <a:r>
              <a:rPr lang="en-GB" altLang="en-US"/>
              <a:t>spelt with ‘-y’ at the end of a word. 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312863" y="2728913"/>
            <a:ext cx="1709737" cy="2341562"/>
            <a:chOff x="1313392" y="2322157"/>
            <a:chExt cx="1709737" cy="2341662"/>
          </a:xfrm>
        </p:grpSpPr>
        <p:grpSp>
          <p:nvGrpSpPr>
            <p:cNvPr id="10255" name="Group 10"/>
            <p:cNvGrpSpPr>
              <a:grpSpLocks/>
            </p:cNvGrpSpPr>
            <p:nvPr/>
          </p:nvGrpSpPr>
          <p:grpSpPr bwMode="auto">
            <a:xfrm>
              <a:off x="1313392" y="2512140"/>
              <a:ext cx="1709737" cy="2151679"/>
              <a:chOff x="1420784" y="3378475"/>
              <a:chExt cx="1709738" cy="2152216"/>
            </a:xfrm>
          </p:grpSpPr>
          <p:sp>
            <p:nvSpPr>
              <p:cNvPr id="10257" name="Rectangle 34"/>
              <p:cNvSpPr>
                <a:spLocks noChangeArrowheads="1"/>
              </p:cNvSpPr>
              <p:nvPr/>
            </p:nvSpPr>
            <p:spPr bwMode="auto">
              <a:xfrm>
                <a:off x="1420784" y="5015824"/>
                <a:ext cx="1709738" cy="5148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cr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1420784" y="3379000"/>
                <a:ext cx="1700213" cy="1707061"/>
              </a:xfrm>
              <a:prstGeom prst="ellipse">
                <a:avLst/>
              </a:prstGeom>
              <a:solidFill>
                <a:srgbClr val="8D35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0256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8552" y="2322157"/>
              <a:ext cx="1530229" cy="193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986463" y="2616200"/>
            <a:ext cx="1725612" cy="2417763"/>
            <a:chOff x="5986043" y="2209702"/>
            <a:chExt cx="1726562" cy="2418224"/>
          </a:xfrm>
        </p:grpSpPr>
        <p:grpSp>
          <p:nvGrpSpPr>
            <p:cNvPr id="10251" name="Group 17"/>
            <p:cNvGrpSpPr>
              <a:grpSpLocks/>
            </p:cNvGrpSpPr>
            <p:nvPr/>
          </p:nvGrpSpPr>
          <p:grpSpPr bwMode="auto">
            <a:xfrm>
              <a:off x="5994455" y="2496098"/>
              <a:ext cx="1718150" cy="2131828"/>
              <a:chOff x="1411078" y="3388838"/>
              <a:chExt cx="1718150" cy="2132815"/>
            </a:xfrm>
          </p:grpSpPr>
          <p:sp>
            <p:nvSpPr>
              <p:cNvPr id="10253" name="Rectangle 34"/>
              <p:cNvSpPr>
                <a:spLocks noChangeArrowheads="1"/>
              </p:cNvSpPr>
              <p:nvPr/>
            </p:nvSpPr>
            <p:spPr bwMode="auto">
              <a:xfrm>
                <a:off x="1419490" y="5006677"/>
                <a:ext cx="1709738" cy="514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dr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1410608" y="3388247"/>
                <a:ext cx="1661439" cy="1664787"/>
              </a:xfrm>
              <a:prstGeom prst="ellipse">
                <a:avLst/>
              </a:prstGeom>
              <a:solidFill>
                <a:srgbClr val="0092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0252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85" r="60094" b="30885"/>
            <a:stretch>
              <a:fillRect/>
            </a:stretch>
          </p:blipFill>
          <p:spPr bwMode="auto">
            <a:xfrm>
              <a:off x="5986043" y="2209702"/>
              <a:ext cx="1573274" cy="194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675063" y="2624138"/>
            <a:ext cx="1717675" cy="2435225"/>
            <a:chOff x="3675255" y="2623556"/>
            <a:chExt cx="1717591" cy="2436193"/>
          </a:xfrm>
        </p:grpSpPr>
        <p:grpSp>
          <p:nvGrpSpPr>
            <p:cNvPr id="10247" name="Group 14"/>
            <p:cNvGrpSpPr>
              <a:grpSpLocks/>
            </p:cNvGrpSpPr>
            <p:nvPr/>
          </p:nvGrpSpPr>
          <p:grpSpPr bwMode="auto">
            <a:xfrm>
              <a:off x="3675255" y="2882943"/>
              <a:ext cx="1717591" cy="2176806"/>
              <a:chOff x="1322422" y="3370092"/>
              <a:chExt cx="1718153" cy="2177004"/>
            </a:xfrm>
          </p:grpSpPr>
          <p:sp>
            <p:nvSpPr>
              <p:cNvPr id="10249" name="Rectangle 34"/>
              <p:cNvSpPr>
                <a:spLocks noChangeArrowheads="1"/>
              </p:cNvSpPr>
              <p:nvPr/>
            </p:nvSpPr>
            <p:spPr bwMode="auto">
              <a:xfrm>
                <a:off x="1322422" y="5032311"/>
                <a:ext cx="1709738" cy="514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72000" rIns="0" bIns="72000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solidFill>
                      <a:schemeClr val="tx1"/>
                    </a:solidFill>
                  </a:rPr>
                  <a:t>terrif</a:t>
                </a:r>
                <a:r>
                  <a:rPr lang="en-GB" altLang="en-US" sz="2400" b="1">
                    <a:solidFill>
                      <a:schemeClr val="tx1"/>
                    </a:solidFill>
                  </a:rPr>
                  <a:t>y</a:t>
                </a: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1363708" y="3369570"/>
                <a:ext cx="1676867" cy="1683572"/>
              </a:xfrm>
              <a:prstGeom prst="ellipse">
                <a:avLst/>
              </a:prstGeom>
              <a:solidFill>
                <a:srgbClr val="FAB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</p:grpSp>
        <p:pic>
          <p:nvPicPr>
            <p:cNvPr id="10248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2833" y="2623556"/>
              <a:ext cx="1639966" cy="196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755650" y="765175"/>
            <a:ext cx="7632700" cy="531813"/>
          </a:xfrm>
          <a:prstGeom prst="roundRect">
            <a:avLst>
              <a:gd name="adj" fmla="val 50000"/>
            </a:avLst>
          </a:prstGeom>
          <a:solidFill>
            <a:srgbClr val="8D358B"/>
          </a:solidFill>
        </p:spPr>
        <p:txBody>
          <a:bodyPr/>
          <a:lstStyle/>
          <a:p>
            <a:pPr eaLnBrk="1" hangingPunct="1"/>
            <a:r>
              <a:rPr lang="en-GB" altLang="en-US" sz="1800">
                <a:solidFill>
                  <a:schemeClr val="bg1"/>
                </a:solidFill>
              </a:rPr>
              <a:t>Here are this week’s spellings to practise.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852613" y="1550988"/>
            <a:ext cx="5443537" cy="3838575"/>
            <a:chOff x="1852613" y="1550988"/>
            <a:chExt cx="5443537" cy="3838575"/>
          </a:xfrm>
        </p:grpSpPr>
        <p:sp>
          <p:nvSpPr>
            <p:cNvPr id="11268" name="Rectangle 2"/>
            <p:cNvSpPr>
              <a:spLocks noChangeArrowheads="1"/>
            </p:cNvSpPr>
            <p:nvPr/>
          </p:nvSpPr>
          <p:spPr bwMode="auto">
            <a:xfrm>
              <a:off x="1852613" y="1550988"/>
              <a:ext cx="1711325" cy="375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cry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fly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dry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try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reply</a:t>
              </a:r>
            </a:p>
          </p:txBody>
        </p:sp>
        <p:sp>
          <p:nvSpPr>
            <p:cNvPr id="11269" name="Rectangle 3"/>
            <p:cNvSpPr>
              <a:spLocks noChangeArrowheads="1"/>
            </p:cNvSpPr>
            <p:nvPr/>
          </p:nvSpPr>
          <p:spPr bwMode="auto">
            <a:xfrm>
              <a:off x="5586413" y="1550988"/>
              <a:ext cx="1709737" cy="38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72000" rIns="0" bIns="72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sly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shy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terrify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sky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3200">
                  <a:solidFill>
                    <a:schemeClr val="tx1"/>
                  </a:solidFill>
                </a:rPr>
                <a:t>multiply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.pptx" id="{43A97736-C155-4690-9795-7A156DC1B183}" vid="{EC06FDAE-EA90-4436-A920-CF72100EA2F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A3D94CF5BEB04DB95B866211778684" ma:contentTypeVersion="38" ma:contentTypeDescription="Create a new document." ma:contentTypeScope="" ma:versionID="d503cd6b6a17d8744eb1cac8076c117c">
  <xsd:schema xmlns:xsd="http://www.w3.org/2001/XMLSchema" xmlns:xs="http://www.w3.org/2001/XMLSchema" xmlns:p="http://schemas.microsoft.com/office/2006/metadata/properties" xmlns:ns1="http://schemas.microsoft.com/sharepoint/v3" xmlns:ns3="39f27f9c-8e83-409c-8121-69bdfadd4fc6" xmlns:ns4="98ef5a45-746f-4164-b484-119588967ac4" targetNamespace="http://schemas.microsoft.com/office/2006/metadata/properties" ma:root="true" ma:fieldsID="5ad607e28ab4129d824da402dbc67a4a" ns1:_="" ns3:_="" ns4:_="">
    <xsd:import namespace="http://schemas.microsoft.com/sharepoint/v3"/>
    <xsd:import namespace="39f27f9c-8e83-409c-8121-69bdfadd4fc6"/>
    <xsd:import namespace="98ef5a45-746f-4164-b484-119588967ac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27f9c-8e83-409c-8121-69bdfadd4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ef5a45-746f-4164-b484-119588967a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FA41A3A-5705-40ED-9548-26CC5946A1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9f27f9c-8e83-409c-8121-69bdfadd4fc6"/>
    <ds:schemaRef ds:uri="98ef5a45-746f-4164-b484-119588967a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3568C6-B659-481B-A55B-06AC3F7881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BED9C3-55A8-4B95-9921-56C3BA0B7ADB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98ef5a45-746f-4164-b484-119588967ac4"/>
    <ds:schemaRef ds:uri="39f27f9c-8e83-409c-8121-69bdfadd4f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158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Twinkl</vt:lpstr>
      <vt:lpstr>ＭＳ Ｐゴシック</vt:lpstr>
      <vt:lpstr>Twinkl SemiBold</vt:lpstr>
      <vt:lpstr>Sassoon Infant Rg</vt:lpstr>
      <vt:lpstr>Office Theme</vt:lpstr>
      <vt:lpstr>PowerPoint Presentation</vt:lpstr>
      <vt:lpstr>/igh/ Spelt ‘-y’ </vt:lpstr>
      <vt:lpstr>/igh/ Spelt ‘-y’ </vt:lpstr>
      <vt:lpstr>Be careful!</vt:lpstr>
      <vt:lpstr>Here are this week’s spellings to practise.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Hannah Kilvington</cp:lastModifiedBy>
  <cp:revision>79</cp:revision>
  <dcterms:created xsi:type="dcterms:W3CDTF">2017-09-01T16:06:54Z</dcterms:created>
  <dcterms:modified xsi:type="dcterms:W3CDTF">2021-01-21T10:43:21Z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0x010100DBA3D94CF5BEB04DB95B866211778684</vt:lpwstr>
  </property>
</Properties>
</file>