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Rg" panose="02000503030000020003" charset="0"/>
      <p:regular r:id="rId22"/>
      <p:bold r:id="rId23"/>
    </p:embeddedFont>
    <p:embeddedFont>
      <p:font typeface="Tuffy" panose="020B0603060100000000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  <p:embeddedFont>
      <p:font typeface="Twinkl SemiBold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898A8"/>
    <a:srgbClr val="45C2D3"/>
    <a:srgbClr val="FFE89F"/>
    <a:srgbClr val="DB5183"/>
    <a:srgbClr val="FF7E00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D366-CD80-4DB8-A173-A7DD1C09F14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B7B48-A6BA-4B13-8970-F2CFB35B3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image" Target="../media/image5.png"/><Relationship Id="rId3" Type="http://schemas.microsoft.com/office/2007/relationships/media" Target="../media/media4.m4a"/><Relationship Id="rId21" Type="http://schemas.openxmlformats.org/officeDocument/2006/relationships/image" Target="../media/image19.png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openxmlformats.org/officeDocument/2006/relationships/image" Target="../media/image16.png"/><Relationship Id="rId25" Type="http://schemas.openxmlformats.org/officeDocument/2006/relationships/image" Target="../media/image9.png"/><Relationship Id="rId2" Type="http://schemas.openxmlformats.org/officeDocument/2006/relationships/audio" Target="../media/media2.m4a"/><Relationship Id="rId16" Type="http://schemas.openxmlformats.org/officeDocument/2006/relationships/image" Target="../media/image7.png"/><Relationship Id="rId20" Type="http://schemas.openxmlformats.org/officeDocument/2006/relationships/image" Target="../media/image18.png"/><Relationship Id="rId1" Type="http://schemas.microsoft.com/office/2007/relationships/media" Target="../media/media2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image" Target="../media/image22.png"/><Relationship Id="rId5" Type="http://schemas.microsoft.com/office/2007/relationships/media" Target="../media/media5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audio" Target="../media/media7.m4a"/><Relationship Id="rId19" Type="http://schemas.openxmlformats.org/officeDocument/2006/relationships/image" Target="../media/image17.png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1.m4a"/><Relationship Id="rId7" Type="http://schemas.openxmlformats.org/officeDocument/2006/relationships/image" Target="../media/image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11.m4a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8.png"/><Relationship Id="rId5" Type="http://schemas.microsoft.com/office/2007/relationships/media" Target="../media/media3.m4a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4.m4a"/><Relationship Id="rId11" Type="http://schemas.openxmlformats.org/officeDocument/2006/relationships/image" Target="../media/image10.png"/><Relationship Id="rId5" Type="http://schemas.microsoft.com/office/2007/relationships/media" Target="../media/media4.m4a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1.png"/><Relationship Id="rId5" Type="http://schemas.microsoft.com/office/2007/relationships/media" Target="../media/media5.m4a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6.m4a"/><Relationship Id="rId11" Type="http://schemas.openxmlformats.org/officeDocument/2006/relationships/image" Target="../media/image12.png"/><Relationship Id="rId5" Type="http://schemas.microsoft.com/office/2007/relationships/media" Target="../media/media6.m4a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7.m4a"/><Relationship Id="rId11" Type="http://schemas.openxmlformats.org/officeDocument/2006/relationships/image" Target="../media/image13.png"/><Relationship Id="rId5" Type="http://schemas.microsoft.com/office/2007/relationships/media" Target="../media/media7.m4a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8.m4a"/><Relationship Id="rId11" Type="http://schemas.openxmlformats.org/officeDocument/2006/relationships/image" Target="../media/image14.png"/><Relationship Id="rId5" Type="http://schemas.microsoft.com/office/2007/relationships/media" Target="../media/media8.m4a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9.m4a"/><Relationship Id="rId11" Type="http://schemas.openxmlformats.org/officeDocument/2006/relationships/image" Target="../media/image15.png"/><Relationship Id="rId5" Type="http://schemas.microsoft.com/office/2007/relationships/media" Target="../media/media9.m4a"/><Relationship Id="rId10" Type="http://schemas.openxmlformats.org/officeDocument/2006/relationships/image" Target="../media/image7.png"/><Relationship Id="rId4" Type="http://schemas.openxmlformats.org/officeDocument/2006/relationships/audio" Target="../media/media1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60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  <a:latin typeface="Twinkl" pitchFamily="2" charset="0"/>
              </a:rPr>
              <a:t>Les </a:t>
            </a:r>
            <a:r>
              <a:rPr lang="en-GB" sz="6000" b="1" dirty="0" err="1">
                <a:solidFill>
                  <a:schemeClr val="tx1"/>
                </a:solidFill>
                <a:latin typeface="Twinkl" pitchFamily="2" charset="0"/>
              </a:rPr>
              <a:t>jours</a:t>
            </a:r>
            <a:r>
              <a:rPr lang="en-GB" sz="6000" b="1" dirty="0">
                <a:solidFill>
                  <a:schemeClr val="tx1"/>
                </a:solidFill>
                <a:latin typeface="Twinkl" pitchFamily="2" charset="0"/>
              </a:rPr>
              <a:t> de la </a:t>
            </a:r>
            <a:r>
              <a:rPr lang="en-GB" sz="6000" b="1" dirty="0" err="1">
                <a:solidFill>
                  <a:schemeClr val="tx1"/>
                </a:solidFill>
                <a:latin typeface="Twinkl" pitchFamily="2" charset="0"/>
              </a:rPr>
              <a:t>semaine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chemeClr val="tx1"/>
                </a:solidFill>
                <a:latin typeface="Twinkl" pitchFamily="2" charset="0"/>
              </a:rPr>
              <a:t>(Days of the Week)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4"/>
          <a:stretch/>
        </p:blipFill>
        <p:spPr>
          <a:xfrm>
            <a:off x="873941" y="2722605"/>
            <a:ext cx="3547627" cy="4135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7"/>
          <a:stretch/>
        </p:blipFill>
        <p:spPr>
          <a:xfrm flipH="1">
            <a:off x="4421568" y="2384854"/>
            <a:ext cx="2436766" cy="44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47" name="1"/>
          <p:cNvGrpSpPr/>
          <p:nvPr/>
        </p:nvGrpSpPr>
        <p:grpSpPr>
          <a:xfrm>
            <a:off x="755650" y="2188932"/>
            <a:ext cx="1821999" cy="1888827"/>
            <a:chOff x="755650" y="2188932"/>
            <a:chExt cx="1821999" cy="1888827"/>
          </a:xfrm>
        </p:grpSpPr>
        <p:grpSp>
          <p:nvGrpSpPr>
            <p:cNvPr id="6" name="Group 5"/>
            <p:cNvGrpSpPr/>
            <p:nvPr/>
          </p:nvGrpSpPr>
          <p:grpSpPr>
            <a:xfrm>
              <a:off x="755650" y="2188932"/>
              <a:ext cx="1821999" cy="1888827"/>
              <a:chOff x="755650" y="2188932"/>
              <a:chExt cx="1821999" cy="188882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55650" y="2188932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3600" b="1" dirty="0" err="1">
                    <a:latin typeface="Twinkl" pitchFamily="2" charset="0"/>
                  </a:rPr>
                  <a:t>lundi</a:t>
                </a:r>
                <a:endParaRPr lang="en-GB" sz="3600" b="1" dirty="0">
                  <a:latin typeface="Twinkl" pitchFamily="2" charset="0"/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584"/>
              <a:stretch/>
            </p:blipFill>
            <p:spPr>
              <a:xfrm>
                <a:off x="1211295" y="2871678"/>
                <a:ext cx="741373" cy="1200789"/>
              </a:xfrm>
              <a:prstGeom prst="rect">
                <a:avLst/>
              </a:prstGeom>
            </p:spPr>
          </p:pic>
        </p:grpSp>
        <p:pic>
          <p:nvPicPr>
            <p:cNvPr id="46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634" y="3755116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2"/>
          <p:cNvGrpSpPr/>
          <p:nvPr/>
        </p:nvGrpSpPr>
        <p:grpSpPr>
          <a:xfrm>
            <a:off x="2693684" y="2188932"/>
            <a:ext cx="1821999" cy="1888827"/>
            <a:chOff x="2693684" y="2188932"/>
            <a:chExt cx="1821999" cy="1888827"/>
          </a:xfrm>
        </p:grpSpPr>
        <p:grpSp>
          <p:nvGrpSpPr>
            <p:cNvPr id="7" name="Group 6"/>
            <p:cNvGrpSpPr/>
            <p:nvPr/>
          </p:nvGrpSpPr>
          <p:grpSpPr>
            <a:xfrm>
              <a:off x="2693684" y="2188932"/>
              <a:ext cx="1821999" cy="1888827"/>
              <a:chOff x="2693684" y="2188932"/>
              <a:chExt cx="1821999" cy="188882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693684" y="2188932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3600" b="1" dirty="0" err="1">
                    <a:latin typeface="Twinkl" pitchFamily="2" charset="0"/>
                  </a:rPr>
                  <a:t>mardi</a:t>
                </a:r>
                <a:endParaRPr lang="en-GB" sz="3600" b="1" dirty="0">
                  <a:latin typeface="Twinkl" pitchFamily="2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7404"/>
              <a:stretch/>
            </p:blipFill>
            <p:spPr>
              <a:xfrm>
                <a:off x="3238115" y="2871678"/>
                <a:ext cx="1179565" cy="1200789"/>
              </a:xfrm>
              <a:prstGeom prst="rect">
                <a:avLst/>
              </a:prstGeom>
            </p:spPr>
          </p:pic>
        </p:grpSp>
        <p:pic>
          <p:nvPicPr>
            <p:cNvPr id="48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924" y="3755116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3"/>
          <p:cNvGrpSpPr/>
          <p:nvPr/>
        </p:nvGrpSpPr>
        <p:grpSpPr>
          <a:xfrm>
            <a:off x="4631718" y="2188932"/>
            <a:ext cx="1821999" cy="1892001"/>
            <a:chOff x="4631718" y="2188932"/>
            <a:chExt cx="1821999" cy="1892001"/>
          </a:xfrm>
        </p:grpSpPr>
        <p:grpSp>
          <p:nvGrpSpPr>
            <p:cNvPr id="10" name="Group 9"/>
            <p:cNvGrpSpPr/>
            <p:nvPr/>
          </p:nvGrpSpPr>
          <p:grpSpPr>
            <a:xfrm>
              <a:off x="4631718" y="2188932"/>
              <a:ext cx="1821999" cy="1892001"/>
              <a:chOff x="4631718" y="2188932"/>
              <a:chExt cx="1821999" cy="189200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631718" y="2188932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3000" b="1" dirty="0" err="1">
                    <a:latin typeface="Twinkl" pitchFamily="2" charset="0"/>
                  </a:rPr>
                  <a:t>mercredi</a:t>
                </a:r>
                <a:endParaRPr lang="en-GB" sz="3000" b="1" dirty="0">
                  <a:latin typeface="Twinkl" pitchFamily="2" charset="0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068"/>
              <a:stretch/>
            </p:blipFill>
            <p:spPr>
              <a:xfrm>
                <a:off x="5164943" y="2880144"/>
                <a:ext cx="706016" cy="1200789"/>
              </a:xfrm>
              <a:prstGeom prst="rect">
                <a:avLst/>
              </a:prstGeom>
            </p:spPr>
          </p:pic>
        </p:grpSp>
        <p:pic>
          <p:nvPicPr>
            <p:cNvPr id="49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368" y="3755116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4"/>
          <p:cNvGrpSpPr/>
          <p:nvPr/>
        </p:nvGrpSpPr>
        <p:grpSpPr>
          <a:xfrm>
            <a:off x="6569751" y="2188932"/>
            <a:ext cx="1821999" cy="1892001"/>
            <a:chOff x="6569751" y="2188932"/>
            <a:chExt cx="1821999" cy="1892001"/>
          </a:xfrm>
        </p:grpSpPr>
        <p:grpSp>
          <p:nvGrpSpPr>
            <p:cNvPr id="11" name="Group 10"/>
            <p:cNvGrpSpPr/>
            <p:nvPr/>
          </p:nvGrpSpPr>
          <p:grpSpPr>
            <a:xfrm>
              <a:off x="6569751" y="2188932"/>
              <a:ext cx="1821999" cy="1892001"/>
              <a:chOff x="6569751" y="2188932"/>
              <a:chExt cx="1821999" cy="189200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569751" y="2188932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3600" b="1" dirty="0" err="1">
                    <a:latin typeface="Twinkl" pitchFamily="2" charset="0"/>
                  </a:rPr>
                  <a:t>jeudi</a:t>
                </a:r>
                <a:endParaRPr lang="en-GB" sz="3600" b="1" dirty="0">
                  <a:latin typeface="Twinkl" pitchFamily="2" charset="0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512"/>
              <a:stretch/>
            </p:blipFill>
            <p:spPr>
              <a:xfrm>
                <a:off x="7098133" y="2871678"/>
                <a:ext cx="765234" cy="1209255"/>
              </a:xfrm>
              <a:prstGeom prst="rect">
                <a:avLst/>
              </a:prstGeom>
            </p:spPr>
          </p:pic>
        </p:grpSp>
        <p:pic>
          <p:nvPicPr>
            <p:cNvPr id="50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718" y="3755116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5"/>
          <p:cNvGrpSpPr/>
          <p:nvPr/>
        </p:nvGrpSpPr>
        <p:grpSpPr>
          <a:xfrm>
            <a:off x="1666649" y="4210051"/>
            <a:ext cx="1821999" cy="1892002"/>
            <a:chOff x="755650" y="4203998"/>
            <a:chExt cx="1821999" cy="1892002"/>
          </a:xfrm>
        </p:grpSpPr>
        <p:grpSp>
          <p:nvGrpSpPr>
            <p:cNvPr id="12" name="Group 11"/>
            <p:cNvGrpSpPr/>
            <p:nvPr/>
          </p:nvGrpSpPr>
          <p:grpSpPr>
            <a:xfrm>
              <a:off x="755650" y="4203998"/>
              <a:ext cx="1821999" cy="1892002"/>
              <a:chOff x="755650" y="4203998"/>
              <a:chExt cx="1821999" cy="189200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55650" y="4203998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3000" b="1" dirty="0" err="1">
                    <a:latin typeface="Twinkl" pitchFamily="2" charset="0"/>
                  </a:rPr>
                  <a:t>vendredi</a:t>
                </a:r>
                <a:endParaRPr lang="en-GB" sz="3000" b="1" dirty="0">
                  <a:latin typeface="Twinkl" pitchFamily="2" charset="0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706"/>
              <a:stretch/>
            </p:blipFill>
            <p:spPr>
              <a:xfrm>
                <a:off x="1088449" y="4842933"/>
                <a:ext cx="1351199" cy="1253067"/>
              </a:xfrm>
              <a:prstGeom prst="rect">
                <a:avLst/>
              </a:prstGeom>
            </p:spPr>
          </p:pic>
        </p:grpSp>
        <p:pic>
          <p:nvPicPr>
            <p:cNvPr id="51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634" y="5734051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6"/>
          <p:cNvGrpSpPr/>
          <p:nvPr/>
        </p:nvGrpSpPr>
        <p:grpSpPr>
          <a:xfrm>
            <a:off x="3604683" y="4210051"/>
            <a:ext cx="1898629" cy="1892002"/>
            <a:chOff x="2693684" y="4203998"/>
            <a:chExt cx="1898629" cy="1892002"/>
          </a:xfrm>
        </p:grpSpPr>
        <p:grpSp>
          <p:nvGrpSpPr>
            <p:cNvPr id="13" name="Group 12"/>
            <p:cNvGrpSpPr/>
            <p:nvPr/>
          </p:nvGrpSpPr>
          <p:grpSpPr>
            <a:xfrm>
              <a:off x="2693684" y="4203998"/>
              <a:ext cx="1898629" cy="1892002"/>
              <a:chOff x="2693684" y="4203998"/>
              <a:chExt cx="1898629" cy="189200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693684" y="4203998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3600" b="1" dirty="0" err="1">
                    <a:latin typeface="Twinkl" pitchFamily="2" charset="0"/>
                  </a:rPr>
                  <a:t>samedi</a:t>
                </a:r>
                <a:endParaRPr lang="en-GB" sz="3600" b="1" dirty="0">
                  <a:latin typeface="Twinkl" pitchFamily="2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357"/>
              <a:stretch/>
            </p:blipFill>
            <p:spPr>
              <a:xfrm flipH="1">
                <a:off x="3138363" y="4842933"/>
                <a:ext cx="1453950" cy="1253067"/>
              </a:xfrm>
              <a:prstGeom prst="rect">
                <a:avLst/>
              </a:prstGeom>
            </p:spPr>
          </p:pic>
        </p:grpSp>
        <p:pic>
          <p:nvPicPr>
            <p:cNvPr id="52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582" y="5734051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7"/>
          <p:cNvGrpSpPr/>
          <p:nvPr/>
        </p:nvGrpSpPr>
        <p:grpSpPr>
          <a:xfrm>
            <a:off x="5542717" y="4210051"/>
            <a:ext cx="1821999" cy="1888827"/>
            <a:chOff x="4631718" y="4203998"/>
            <a:chExt cx="1821999" cy="1888827"/>
          </a:xfrm>
        </p:grpSpPr>
        <p:grpSp>
          <p:nvGrpSpPr>
            <p:cNvPr id="14" name="Group 13"/>
            <p:cNvGrpSpPr/>
            <p:nvPr/>
          </p:nvGrpSpPr>
          <p:grpSpPr>
            <a:xfrm>
              <a:off x="4631718" y="4203998"/>
              <a:ext cx="1821999" cy="1888827"/>
              <a:chOff x="4631718" y="4203998"/>
              <a:chExt cx="1821999" cy="188882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631718" y="4203998"/>
                <a:ext cx="1821999" cy="188882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2800" b="1" dirty="0" err="1">
                    <a:latin typeface="Twinkl" pitchFamily="2" charset="0"/>
                  </a:rPr>
                  <a:t>dimanche</a:t>
                </a:r>
                <a:endParaRPr lang="en-GB" sz="2800" b="1" dirty="0">
                  <a:latin typeface="Twinkl" pitchFamily="2" charset="0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221"/>
              <a:stretch/>
            </p:blipFill>
            <p:spPr>
              <a:xfrm flipH="1">
                <a:off x="5135978" y="4760505"/>
                <a:ext cx="774074" cy="1332320"/>
              </a:xfrm>
              <a:prstGeom prst="rect">
                <a:avLst/>
              </a:prstGeom>
            </p:spPr>
          </p:pic>
        </p:grpSp>
        <p:pic>
          <p:nvPicPr>
            <p:cNvPr id="53" name="L'ange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239" y="5734051"/>
              <a:ext cx="289291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lun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793216" y="-96837"/>
            <a:ext cx="609600" cy="609600"/>
          </a:xfrm>
          <a:prstGeom prst="rect">
            <a:avLst/>
          </a:prstGeom>
        </p:spPr>
      </p:pic>
      <p:pic>
        <p:nvPicPr>
          <p:cNvPr id="8" name="mard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82233" y="641814"/>
            <a:ext cx="609600" cy="609600"/>
          </a:xfrm>
          <a:prstGeom prst="rect">
            <a:avLst/>
          </a:prstGeom>
        </p:spPr>
      </p:pic>
      <p:pic>
        <p:nvPicPr>
          <p:cNvPr id="9" name="mercr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22117" y="1380465"/>
            <a:ext cx="609600" cy="609600"/>
          </a:xfrm>
          <a:prstGeom prst="rect">
            <a:avLst/>
          </a:prstGeom>
        </p:spPr>
      </p:pic>
      <p:pic>
        <p:nvPicPr>
          <p:cNvPr id="15" name="jeud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882233" y="2133684"/>
            <a:ext cx="609601" cy="609600"/>
          </a:xfrm>
          <a:prstGeom prst="rect">
            <a:avLst/>
          </a:prstGeom>
        </p:spPr>
      </p:pic>
      <p:pic>
        <p:nvPicPr>
          <p:cNvPr id="16" name="vendred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10191" y="2894640"/>
            <a:ext cx="609600" cy="609600"/>
          </a:xfrm>
          <a:prstGeom prst="rect">
            <a:avLst/>
          </a:prstGeom>
        </p:spPr>
      </p:pic>
      <p:pic>
        <p:nvPicPr>
          <p:cNvPr id="17" name="samed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73171" y="3655596"/>
            <a:ext cx="609600" cy="609600"/>
          </a:xfrm>
          <a:prstGeom prst="rect">
            <a:avLst/>
          </a:prstGeom>
        </p:spPr>
      </p:pic>
      <p:pic>
        <p:nvPicPr>
          <p:cNvPr id="18" name="dimanch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063932" y="4528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3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5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0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1826217" y="288445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La </a:t>
            </a:r>
            <a:r>
              <a:rPr lang="en-GB" dirty="0" err="1"/>
              <a:t>semaine</a:t>
            </a:r>
            <a:br>
              <a:rPr lang="en-GB" dirty="0"/>
            </a:br>
            <a:r>
              <a:rPr lang="en-GB" sz="3100" dirty="0"/>
              <a:t>(the week)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1"/>
          <p:cNvGrpSpPr/>
          <p:nvPr/>
        </p:nvGrpSpPr>
        <p:grpSpPr>
          <a:xfrm>
            <a:off x="2332483" y="1840205"/>
            <a:ext cx="1794674" cy="1259471"/>
            <a:chOff x="4148667" y="2447244"/>
            <a:chExt cx="1605288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605288" cy="1259471"/>
            </a:xfrm>
            <a:prstGeom prst="wedgeEllipseCallout">
              <a:avLst>
                <a:gd name="adj1" fmla="val -86911"/>
                <a:gd name="adj2" fmla="val 5521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Qu’est-ce</a:t>
              </a:r>
              <a:r>
                <a:rPr lang="en-GB" dirty="0">
                  <a:solidFill>
                    <a:schemeClr val="tx1"/>
                  </a:solidFill>
                </a:rPr>
                <a:t> que </a:t>
              </a:r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? 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929" y="2512088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0"/>
          <a:stretch/>
        </p:blipFill>
        <p:spPr>
          <a:xfrm flipH="1">
            <a:off x="955523" y="2056640"/>
            <a:ext cx="1376960" cy="4030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1"/>
          <a:stretch/>
        </p:blipFill>
        <p:spPr>
          <a:xfrm flipH="1">
            <a:off x="6940340" y="2285047"/>
            <a:ext cx="1296109" cy="3810953"/>
          </a:xfrm>
          <a:prstGeom prst="rect">
            <a:avLst/>
          </a:prstGeom>
        </p:spPr>
      </p:pic>
      <p:grpSp>
        <p:nvGrpSpPr>
          <p:cNvPr id="15" name="2"/>
          <p:cNvGrpSpPr/>
          <p:nvPr/>
        </p:nvGrpSpPr>
        <p:grpSpPr>
          <a:xfrm>
            <a:off x="5145666" y="2162224"/>
            <a:ext cx="1794674" cy="1259471"/>
            <a:chOff x="4148667" y="2447244"/>
            <a:chExt cx="1605288" cy="1259471"/>
          </a:xfrm>
        </p:grpSpPr>
        <p:sp>
          <p:nvSpPr>
            <p:cNvPr id="16" name="Oval Callout 15"/>
            <p:cNvSpPr/>
            <p:nvPr/>
          </p:nvSpPr>
          <p:spPr>
            <a:xfrm>
              <a:off x="4148667" y="2447244"/>
              <a:ext cx="1605288" cy="1259471"/>
            </a:xfrm>
            <a:prstGeom prst="wedgeEllipseCallout">
              <a:avLst>
                <a:gd name="adj1" fmla="val 72368"/>
                <a:gd name="adj2" fmla="val 198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la </a:t>
              </a:r>
              <a:r>
                <a:rPr lang="en-GB" dirty="0" err="1">
                  <a:solidFill>
                    <a:schemeClr val="tx1"/>
                  </a:solidFill>
                </a:rPr>
                <a:t>semaine</a:t>
              </a:r>
              <a:r>
                <a:rPr lang="en-GB" dirty="0">
                  <a:solidFill>
                    <a:schemeClr val="tx1"/>
                  </a:solidFill>
                </a:rPr>
                <a:t>. </a:t>
              </a:r>
            </a:p>
          </p:txBody>
        </p:sp>
        <p:pic>
          <p:nvPicPr>
            <p:cNvPr id="17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929" y="2512088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487827" y="3641863"/>
            <a:ext cx="4452513" cy="2856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Qu'est-ce que c'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38976" y="-148541"/>
            <a:ext cx="609600" cy="609600"/>
          </a:xfrm>
          <a:prstGeom prst="rect">
            <a:avLst/>
          </a:prstGeom>
        </p:spPr>
      </p:pic>
      <p:pic>
        <p:nvPicPr>
          <p:cNvPr id="7" name="C'est la sema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99732" y="612000"/>
            <a:ext cx="609600" cy="609600"/>
          </a:xfrm>
          <a:prstGeom prst="rect">
            <a:avLst/>
          </a:prstGeom>
        </p:spPr>
      </p:pic>
      <p:pic>
        <p:nvPicPr>
          <p:cNvPr id="21" name="Qu'est-ce que c'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25322" y="1372541"/>
            <a:ext cx="609600" cy="609600"/>
          </a:xfrm>
          <a:prstGeom prst="rect">
            <a:avLst/>
          </a:prstGeom>
        </p:spPr>
      </p:pic>
      <p:pic>
        <p:nvPicPr>
          <p:cNvPr id="22" name="C'est la sema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86078" y="2133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recognise, say and respond to a set of vocabulary.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I can listen carefully to a set of vocabulary.</a:t>
            </a:r>
          </a:p>
          <a:p>
            <a:r>
              <a:rPr lang="en-GB" dirty="0"/>
              <a:t>I can understand, say and order the days of the week.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7"/>
          <a:stretch/>
        </p:blipFill>
        <p:spPr>
          <a:xfrm>
            <a:off x="864897" y="2356238"/>
            <a:ext cx="1637599" cy="3730085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6" y="2232494"/>
            <a:ext cx="1344734" cy="1259471"/>
            <a:chOff x="4148667" y="2447244"/>
            <a:chExt cx="1344734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344734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lundi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731" y="251820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3218873" y="3562928"/>
            <a:ext cx="734998" cy="69471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'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5887" y="6096292"/>
            <a:ext cx="609600" cy="609600"/>
          </a:xfrm>
          <a:prstGeom prst="rect">
            <a:avLst/>
          </a:prstGeom>
        </p:spPr>
      </p:pic>
      <p:pic>
        <p:nvPicPr>
          <p:cNvPr id="6" name="lund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5887" y="5302501"/>
            <a:ext cx="609600" cy="609600"/>
          </a:xfrm>
          <a:prstGeom prst="rect">
            <a:avLst/>
          </a:prstGeom>
        </p:spPr>
      </p:pic>
      <p:pic>
        <p:nvPicPr>
          <p:cNvPr id="7" name="C'est quel jou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07987" y="4316054"/>
            <a:ext cx="609600" cy="609600"/>
          </a:xfrm>
          <a:prstGeom prst="rect">
            <a:avLst/>
          </a:prstGeom>
        </p:spPr>
      </p:pic>
      <p:pic>
        <p:nvPicPr>
          <p:cNvPr id="17" name="C'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2201" y="3400392"/>
            <a:ext cx="609600" cy="609600"/>
          </a:xfrm>
          <a:prstGeom prst="rect">
            <a:avLst/>
          </a:prstGeom>
        </p:spPr>
      </p:pic>
      <p:pic>
        <p:nvPicPr>
          <p:cNvPr id="21" name="lund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2201" y="2606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6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6" y="2232494"/>
            <a:ext cx="1344734" cy="1259471"/>
            <a:chOff x="4148667" y="2447244"/>
            <a:chExt cx="1344734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344734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mardi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731" y="251820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3931674" y="3567869"/>
            <a:ext cx="724993" cy="69471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6"/>
          <a:stretch/>
        </p:blipFill>
        <p:spPr>
          <a:xfrm>
            <a:off x="926715" y="2056640"/>
            <a:ext cx="2292158" cy="4030893"/>
          </a:xfrm>
          <a:prstGeom prst="rect">
            <a:avLst/>
          </a:prstGeom>
        </p:spPr>
      </p:pic>
      <p:pic>
        <p:nvPicPr>
          <p:cNvPr id="3" name="C'est quel 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265" y="156259"/>
            <a:ext cx="609600" cy="609600"/>
          </a:xfrm>
          <a:prstGeom prst="rect">
            <a:avLst/>
          </a:prstGeom>
        </p:spPr>
      </p:pic>
      <p:pic>
        <p:nvPicPr>
          <p:cNvPr id="6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02130" y="954049"/>
            <a:ext cx="609600" cy="609600"/>
          </a:xfrm>
          <a:prstGeom prst="rect">
            <a:avLst/>
          </a:prstGeom>
        </p:spPr>
      </p:pic>
      <p:pic>
        <p:nvPicPr>
          <p:cNvPr id="7" name="mar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43705" y="1667488"/>
            <a:ext cx="609600" cy="609600"/>
          </a:xfrm>
          <a:prstGeom prst="rect">
            <a:avLst/>
          </a:prstGeom>
        </p:spPr>
      </p:pic>
      <p:pic>
        <p:nvPicPr>
          <p:cNvPr id="17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265" y="2560632"/>
            <a:ext cx="609600" cy="609600"/>
          </a:xfrm>
          <a:prstGeom prst="rect">
            <a:avLst/>
          </a:prstGeom>
        </p:spPr>
      </p:pic>
      <p:pic>
        <p:nvPicPr>
          <p:cNvPr id="21" name="mar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31840" y="3274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6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3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5" y="2232494"/>
            <a:ext cx="1458977" cy="1259471"/>
            <a:chOff x="4148666" y="2447244"/>
            <a:chExt cx="1458977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6" y="2447244"/>
              <a:ext cx="1458977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mercredi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772" y="2532703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4567235" y="3567869"/>
            <a:ext cx="724993" cy="6146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6"/>
          <a:stretch/>
        </p:blipFill>
        <p:spPr>
          <a:xfrm>
            <a:off x="873865" y="2117659"/>
            <a:ext cx="1563548" cy="3978341"/>
          </a:xfrm>
          <a:prstGeom prst="rect">
            <a:avLst/>
          </a:prstGeom>
        </p:spPr>
      </p:pic>
      <p:pic>
        <p:nvPicPr>
          <p:cNvPr id="14" name="C'est quel 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265" y="156259"/>
            <a:ext cx="609600" cy="609600"/>
          </a:xfrm>
          <a:prstGeom prst="rect">
            <a:avLst/>
          </a:prstGeom>
        </p:spPr>
      </p:pic>
      <p:pic>
        <p:nvPicPr>
          <p:cNvPr id="15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02130" y="954049"/>
            <a:ext cx="609600" cy="609600"/>
          </a:xfrm>
          <a:prstGeom prst="rect">
            <a:avLst/>
          </a:prstGeom>
        </p:spPr>
      </p:pic>
      <p:pic>
        <p:nvPicPr>
          <p:cNvPr id="16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265" y="2560632"/>
            <a:ext cx="609600" cy="609600"/>
          </a:xfrm>
          <a:prstGeom prst="rect">
            <a:avLst/>
          </a:prstGeom>
        </p:spPr>
      </p:pic>
      <p:pic>
        <p:nvPicPr>
          <p:cNvPr id="5" name="mercr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40513" y="1747587"/>
            <a:ext cx="609600" cy="609600"/>
          </a:xfrm>
          <a:prstGeom prst="rect">
            <a:avLst/>
          </a:prstGeom>
        </p:spPr>
      </p:pic>
      <p:pic>
        <p:nvPicPr>
          <p:cNvPr id="21" name="mercr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72801" y="337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6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6" y="2232494"/>
            <a:ext cx="1295822" cy="1259471"/>
            <a:chOff x="4148667" y="2447244"/>
            <a:chExt cx="1295822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295822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jeudi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731" y="251820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5190339" y="3567869"/>
            <a:ext cx="724993" cy="6146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827761" y="2156687"/>
            <a:ext cx="1593284" cy="3939313"/>
          </a:xfrm>
          <a:prstGeom prst="rect">
            <a:avLst/>
          </a:prstGeom>
        </p:spPr>
      </p:pic>
      <p:pic>
        <p:nvPicPr>
          <p:cNvPr id="3" name="C'est quel 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9162" y="2400"/>
            <a:ext cx="609600" cy="609600"/>
          </a:xfrm>
          <a:prstGeom prst="rect">
            <a:avLst/>
          </a:prstGeom>
        </p:spPr>
      </p:pic>
      <p:pic>
        <p:nvPicPr>
          <p:cNvPr id="6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9162" y="713884"/>
            <a:ext cx="609600" cy="609600"/>
          </a:xfrm>
          <a:prstGeom prst="rect">
            <a:avLst/>
          </a:prstGeom>
        </p:spPr>
      </p:pic>
      <p:pic>
        <p:nvPicPr>
          <p:cNvPr id="7" name="jeu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9162" y="1476000"/>
            <a:ext cx="609600" cy="609600"/>
          </a:xfrm>
          <a:prstGeom prst="rect">
            <a:avLst/>
          </a:prstGeom>
        </p:spPr>
      </p:pic>
      <p:pic>
        <p:nvPicPr>
          <p:cNvPr id="17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9162" y="2232494"/>
            <a:ext cx="609600" cy="609600"/>
          </a:xfrm>
          <a:prstGeom prst="rect">
            <a:avLst/>
          </a:prstGeom>
        </p:spPr>
      </p:pic>
      <p:pic>
        <p:nvPicPr>
          <p:cNvPr id="21" name="jeu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9162" y="2994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6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6" y="2232494"/>
            <a:ext cx="1434262" cy="1259471"/>
            <a:chOff x="4148667" y="2447244"/>
            <a:chExt cx="1434262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434262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vendredi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416" y="251820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5820652" y="3567869"/>
            <a:ext cx="724993" cy="6146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5"/>
          <a:stretch/>
        </p:blipFill>
        <p:spPr>
          <a:xfrm>
            <a:off x="715916" y="2303457"/>
            <a:ext cx="2292628" cy="3792543"/>
          </a:xfrm>
          <a:prstGeom prst="rect">
            <a:avLst/>
          </a:prstGeom>
        </p:spPr>
      </p:pic>
      <p:pic>
        <p:nvPicPr>
          <p:cNvPr id="5" name="C'est quel 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59004" y="2400"/>
            <a:ext cx="609600" cy="609600"/>
          </a:xfrm>
          <a:prstGeom prst="rect">
            <a:avLst/>
          </a:prstGeom>
        </p:spPr>
      </p:pic>
      <p:pic>
        <p:nvPicPr>
          <p:cNvPr id="6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5738" y="739200"/>
            <a:ext cx="609600" cy="609600"/>
          </a:xfrm>
          <a:prstGeom prst="rect">
            <a:avLst/>
          </a:prstGeom>
        </p:spPr>
      </p:pic>
      <p:pic>
        <p:nvPicPr>
          <p:cNvPr id="7" name="vendr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10503" y="1456202"/>
            <a:ext cx="609600" cy="609600"/>
          </a:xfrm>
          <a:prstGeom prst="rect">
            <a:avLst/>
          </a:prstGeom>
        </p:spPr>
      </p:pic>
      <p:pic>
        <p:nvPicPr>
          <p:cNvPr id="17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5738" y="2173204"/>
            <a:ext cx="609600" cy="609600"/>
          </a:xfrm>
          <a:prstGeom prst="rect">
            <a:avLst/>
          </a:prstGeom>
        </p:spPr>
      </p:pic>
      <p:pic>
        <p:nvPicPr>
          <p:cNvPr id="21" name="vendr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10503" y="2890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6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6" y="2232494"/>
            <a:ext cx="1363554" cy="1259471"/>
            <a:chOff x="4148667" y="2447244"/>
            <a:chExt cx="1363554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363554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samedi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731" y="251820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6438719" y="3585064"/>
            <a:ext cx="724993" cy="6146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8"/>
          <a:stretch/>
        </p:blipFill>
        <p:spPr>
          <a:xfrm flipH="1">
            <a:off x="879847" y="2432045"/>
            <a:ext cx="2339025" cy="3663956"/>
          </a:xfrm>
          <a:prstGeom prst="rect">
            <a:avLst/>
          </a:prstGeom>
        </p:spPr>
      </p:pic>
      <p:pic>
        <p:nvPicPr>
          <p:cNvPr id="3" name="C'est quel 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90767" y="2400"/>
            <a:ext cx="609600" cy="609600"/>
          </a:xfrm>
          <a:prstGeom prst="rect">
            <a:avLst/>
          </a:prstGeom>
        </p:spPr>
      </p:pic>
      <p:pic>
        <p:nvPicPr>
          <p:cNvPr id="6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55301" y="728663"/>
            <a:ext cx="609600" cy="609600"/>
          </a:xfrm>
          <a:prstGeom prst="rect">
            <a:avLst/>
          </a:prstGeom>
        </p:spPr>
      </p:pic>
      <p:pic>
        <p:nvPicPr>
          <p:cNvPr id="7" name="sam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55301" y="1498805"/>
            <a:ext cx="609600" cy="609600"/>
          </a:xfrm>
          <a:prstGeom prst="rect">
            <a:avLst/>
          </a:prstGeom>
        </p:spPr>
      </p:pic>
      <p:pic>
        <p:nvPicPr>
          <p:cNvPr id="17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34876" y="2268947"/>
            <a:ext cx="609600" cy="609600"/>
          </a:xfrm>
          <a:prstGeom prst="rect">
            <a:avLst/>
          </a:prstGeom>
        </p:spPr>
      </p:pic>
      <p:pic>
        <p:nvPicPr>
          <p:cNvPr id="21" name="samed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34876" y="3039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6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"/>
          <p:cNvGrpSpPr/>
          <p:nvPr/>
        </p:nvGrpSpPr>
        <p:grpSpPr>
          <a:xfrm>
            <a:off x="750885" y="1972288"/>
            <a:ext cx="7632700" cy="634313"/>
            <a:chOff x="750885" y="1972288"/>
            <a:chExt cx="7632700" cy="634313"/>
          </a:xfrm>
        </p:grpSpPr>
        <p:sp>
          <p:nvSpPr>
            <p:cNvPr id="22" name="Rectangle 21"/>
            <p:cNvSpPr/>
            <p:nvPr/>
          </p:nvSpPr>
          <p:spPr>
            <a:xfrm>
              <a:off x="750885" y="1972288"/>
              <a:ext cx="7632700" cy="6343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650" y="2100609"/>
              <a:ext cx="7627934" cy="369332"/>
            </a:xfrm>
            <a:prstGeom prst="rect">
              <a:avLst/>
            </a:prstGeom>
          </p:spPr>
          <p:txBody>
            <a:bodyPr wrap="square" lIns="216000">
              <a:spAutoFit/>
            </a:bodyPr>
            <a:lstStyle/>
            <a:p>
              <a:pPr algn="ctr"/>
              <a:r>
                <a:rPr lang="en-GB" dirty="0" err="1">
                  <a:latin typeface="Twinkl" pitchFamily="2" charset="0"/>
                </a:rPr>
                <a:t>C’est</a:t>
              </a:r>
              <a:r>
                <a:rPr lang="en-GB" dirty="0">
                  <a:latin typeface="Twinkl" pitchFamily="2" charset="0"/>
                </a:rPr>
                <a:t> </a:t>
              </a:r>
              <a:r>
                <a:rPr lang="en-GB" dirty="0" err="1">
                  <a:latin typeface="Twinkl" pitchFamily="2" charset="0"/>
                </a:rPr>
                <a:t>quel</a:t>
              </a:r>
              <a:r>
                <a:rPr lang="en-GB" dirty="0">
                  <a:latin typeface="Twinkl" pitchFamily="2" charset="0"/>
                </a:rPr>
                <a:t> jour ?</a:t>
              </a:r>
            </a:p>
          </p:txBody>
        </p:sp>
        <p:pic>
          <p:nvPicPr>
            <p:cNvPr id="24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569" y="2156687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58" b="31918"/>
          <a:stretch/>
        </p:blipFill>
        <p:spPr>
          <a:xfrm>
            <a:off x="2626171" y="2883243"/>
            <a:ext cx="5762179" cy="320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1059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jour ?</a:t>
            </a:r>
            <a:br>
              <a:rPr lang="en-GB" dirty="0"/>
            </a:br>
            <a:r>
              <a:rPr lang="en-GB" sz="3100" dirty="0"/>
              <a:t>(What Day Is It?)</a:t>
            </a:r>
          </a:p>
        </p:txBody>
      </p:sp>
      <p:pic>
        <p:nvPicPr>
          <p:cNvPr id="4" name="Whole Clas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grpSp>
        <p:nvGrpSpPr>
          <p:cNvPr id="18" name="2"/>
          <p:cNvGrpSpPr/>
          <p:nvPr/>
        </p:nvGrpSpPr>
        <p:grpSpPr>
          <a:xfrm>
            <a:off x="2421044" y="2232494"/>
            <a:ext cx="1582543" cy="1259471"/>
            <a:chOff x="4148667" y="2447244"/>
            <a:chExt cx="1415543" cy="1259471"/>
          </a:xfrm>
        </p:grpSpPr>
        <p:sp>
          <p:nvSpPr>
            <p:cNvPr id="19" name="Oval Callout 18"/>
            <p:cNvSpPr/>
            <p:nvPr/>
          </p:nvSpPr>
          <p:spPr>
            <a:xfrm>
              <a:off x="4148667" y="2447244"/>
              <a:ext cx="1415543" cy="1259471"/>
            </a:xfrm>
            <a:prstGeom prst="wedgeEllipseCallout">
              <a:avLst>
                <a:gd name="adj1" fmla="val -78805"/>
                <a:gd name="adj2" fmla="val 2185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tx1"/>
                  </a:solidFill>
                </a:rPr>
                <a:t>C’est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err="1">
                  <a:solidFill>
                    <a:schemeClr val="tx1"/>
                  </a:solidFill>
                </a:rPr>
                <a:t>dimanche</a:t>
              </a:r>
              <a:r>
                <a:rPr lang="en-GB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0" name="L'ang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056" y="2513265"/>
              <a:ext cx="2587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7056786" y="3567869"/>
            <a:ext cx="724993" cy="6146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0"/>
          <a:stretch/>
        </p:blipFill>
        <p:spPr>
          <a:xfrm flipH="1">
            <a:off x="955523" y="2056640"/>
            <a:ext cx="1376960" cy="4030893"/>
          </a:xfrm>
          <a:prstGeom prst="rect">
            <a:avLst/>
          </a:prstGeom>
        </p:spPr>
      </p:pic>
      <p:pic>
        <p:nvPicPr>
          <p:cNvPr id="5" name="C'est quel j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27530" y="119063"/>
            <a:ext cx="609600" cy="609600"/>
          </a:xfrm>
          <a:prstGeom prst="rect">
            <a:avLst/>
          </a:prstGeom>
        </p:spPr>
      </p:pic>
      <p:pic>
        <p:nvPicPr>
          <p:cNvPr id="6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27530" y="866400"/>
            <a:ext cx="609600" cy="609600"/>
          </a:xfrm>
          <a:prstGeom prst="rect">
            <a:avLst/>
          </a:prstGeom>
        </p:spPr>
      </p:pic>
      <p:pic>
        <p:nvPicPr>
          <p:cNvPr id="7" name="dimanch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0380" y="1622894"/>
            <a:ext cx="609600" cy="609600"/>
          </a:xfrm>
          <a:prstGeom prst="rect">
            <a:avLst/>
          </a:prstGeom>
        </p:spPr>
      </p:pic>
      <p:pic>
        <p:nvPicPr>
          <p:cNvPr id="17" name="C'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3144" y="2323053"/>
            <a:ext cx="609600" cy="609600"/>
          </a:xfrm>
          <a:prstGeom prst="rect">
            <a:avLst/>
          </a:prstGeom>
        </p:spPr>
      </p:pic>
      <p:pic>
        <p:nvPicPr>
          <p:cNvPr id="21" name="dimanch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95994" y="3079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6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3D94CF5BEB04DB95B866211778684" ma:contentTypeVersion="20" ma:contentTypeDescription="Create a new document." ma:contentTypeScope="" ma:versionID="63f90dfad9426a2f80a37ea69e02652d">
  <xsd:schema xmlns:xsd="http://www.w3.org/2001/XMLSchema" xmlns:xs="http://www.w3.org/2001/XMLSchema" xmlns:p="http://schemas.microsoft.com/office/2006/metadata/properties" xmlns:ns3="f0552689-2413-41c6-b24f-6b4f77a649ce" targetNamespace="http://schemas.microsoft.com/office/2006/metadata/properties" ma:root="true" ma:fieldsID="b142c18cfd16fd54c14acb56ee974a9d" ns3:_="">
    <xsd:import namespace="f0552689-2413-41c6-b24f-6b4f77a649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52689-2413-41c6-b24f-6b4f77a649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B036F-1BA3-43AC-AE8E-63E57AD53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52689-2413-41c6-b24f-6b4f77a64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488F9-FA75-44E8-8399-AB355DB27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657A0-B829-4E2A-97E1-F6AB248BCCF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f0552689-2413-41c6-b24f-6b4f77a649ce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214</Words>
  <Application>Microsoft Office PowerPoint</Application>
  <PresentationFormat>On-screen Show (4:3)</PresentationFormat>
  <Paragraphs>40</Paragraphs>
  <Slides>11</Slides>
  <Notes>0</Notes>
  <HiddenSlides>0</HiddenSlides>
  <MMClips>46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Twinkl SemiBold</vt:lpstr>
      <vt:lpstr>Twinkl</vt:lpstr>
      <vt:lpstr>Sassoon Infant Rg</vt:lpstr>
      <vt:lpstr>Tuffy</vt:lpstr>
      <vt:lpstr>Office Theme</vt:lpstr>
      <vt:lpstr>PowerPoint Presentation</vt:lpstr>
      <vt:lpstr>PowerPoint Presentation</vt:lpstr>
      <vt:lpstr>C’est quel jour ? (What Day Is It?)</vt:lpstr>
      <vt:lpstr>C’est quel jour ? (What Day Is It?)</vt:lpstr>
      <vt:lpstr>C’est quel jour ? (What Day Is It?)</vt:lpstr>
      <vt:lpstr>C’est quel jour ? (What Day Is It?)</vt:lpstr>
      <vt:lpstr>C’est quel jour ? (What Day Is It?)</vt:lpstr>
      <vt:lpstr>C’est quel jour ? (What Day Is It?)</vt:lpstr>
      <vt:lpstr>C’est quel jour ? (What Day Is It?)</vt:lpstr>
      <vt:lpstr>C’est quel jour ? (What Day Is It?)</vt:lpstr>
      <vt:lpstr>La semaine (the week)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Hayley Sandmann</cp:lastModifiedBy>
  <cp:revision>100</cp:revision>
  <dcterms:created xsi:type="dcterms:W3CDTF">2014-10-01T16:09:27Z</dcterms:created>
  <dcterms:modified xsi:type="dcterms:W3CDTF">2021-01-20T19:11:24Z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0x010100DBA3D94CF5BEB04DB95B866211778684</vt:lpwstr>
  </property>
</Properties>
</file>