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8" r:id="rId2"/>
    <p:sldId id="274" r:id="rId3"/>
    <p:sldId id="275" r:id="rId4"/>
    <p:sldId id="276" r:id="rId5"/>
    <p:sldId id="277" r:id="rId6"/>
    <p:sldId id="278" r:id="rId7"/>
    <p:sldId id="279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67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winkl" panose="020B060402020202020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E6"/>
    <a:srgbClr val="4DB2E2"/>
    <a:srgbClr val="0076B0"/>
    <a:srgbClr val="AFDEF8"/>
    <a:srgbClr val="90C7E5"/>
    <a:srgbClr val="E9506C"/>
    <a:srgbClr val="87BD31"/>
    <a:srgbClr val="D81D32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Push or Pull?</a:t>
            </a:r>
          </a:p>
        </p:txBody>
      </p:sp>
      <p:sp>
        <p:nvSpPr>
          <p:cNvPr id="7" name="Rectangle 6"/>
          <p:cNvSpPr/>
          <p:nvPr/>
        </p:nvSpPr>
        <p:spPr>
          <a:xfrm>
            <a:off x="5598380" y="2010995"/>
            <a:ext cx="1058727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push</a:t>
            </a:r>
          </a:p>
        </p:txBody>
      </p:sp>
      <p:sp>
        <p:nvSpPr>
          <p:cNvPr id="8" name="Rectangle 7"/>
          <p:cNvSpPr/>
          <p:nvPr/>
        </p:nvSpPr>
        <p:spPr>
          <a:xfrm>
            <a:off x="4381976" y="2015195"/>
            <a:ext cx="1058727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pull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06" y="1956553"/>
            <a:ext cx="1020136" cy="6039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8868" y="2078083"/>
            <a:ext cx="2848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Jumping on a trampoline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8868" y="2797439"/>
            <a:ext cx="2768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Hitting a ball with a bat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8868" y="3516795"/>
            <a:ext cx="3361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Getting ready to fire an arrow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8868" y="4236151"/>
            <a:ext cx="3623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 car taking a trailer somewhere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8868" y="4955507"/>
            <a:ext cx="185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dirty="0"/>
              <a:t>Tying shoe laces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98379" y="2690503"/>
            <a:ext cx="1058727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push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95777" y="2694703"/>
            <a:ext cx="1058727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pull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06" y="2636061"/>
            <a:ext cx="1020136" cy="60399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395777" y="3428735"/>
            <a:ext cx="1058727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pull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98379" y="3432935"/>
            <a:ext cx="1058727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push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009" y="3374293"/>
            <a:ext cx="1020136" cy="60399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381976" y="4150188"/>
            <a:ext cx="1058727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pull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98380" y="4154388"/>
            <a:ext cx="1058727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push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009" y="4095746"/>
            <a:ext cx="1020136" cy="60399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381976" y="4905197"/>
            <a:ext cx="1058727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pull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598380" y="4909397"/>
            <a:ext cx="1058727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push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009" y="4850755"/>
            <a:ext cx="1020136" cy="6039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35" y="2219114"/>
            <a:ext cx="1375759" cy="2869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987" y="982697"/>
            <a:ext cx="580857" cy="94135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449" y="2750214"/>
            <a:ext cx="692395" cy="15331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364" y="4605483"/>
            <a:ext cx="812100" cy="140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506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0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506C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7" dur="1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506C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4" dur="1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506C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1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1" dur="1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1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506C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/>
      <p:bldP spid="11" grpId="0"/>
      <p:bldP spid="12" grpId="0"/>
      <p:bldP spid="13" grpId="0"/>
      <p:bldP spid="14" grpId="0"/>
      <p:bldP spid="15" grpId="0" animBg="1"/>
      <p:bldP spid="16" grpId="0" animBg="1"/>
      <p:bldP spid="18" grpId="0" animBg="1"/>
      <p:bldP spid="19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13" y="1821415"/>
            <a:ext cx="3651577" cy="42610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0885" y="1473201"/>
            <a:ext cx="7632700" cy="495108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US" dirty="0"/>
              <a:t>Where is the pushing force coming from?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Push and Pull</a:t>
            </a:r>
          </a:p>
        </p:txBody>
      </p:sp>
      <p:sp>
        <p:nvSpPr>
          <p:cNvPr id="4" name="Oval 3"/>
          <p:cNvSpPr/>
          <p:nvPr/>
        </p:nvSpPr>
        <p:spPr>
          <a:xfrm>
            <a:off x="3397542" y="2695594"/>
            <a:ext cx="1669408" cy="1669408"/>
          </a:xfrm>
          <a:prstGeom prst="ellipse">
            <a:avLst/>
          </a:prstGeom>
          <a:noFill/>
          <a:ln w="38100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90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0885" y="1473201"/>
            <a:ext cx="7632700" cy="495108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US" dirty="0"/>
              <a:t>Where is the pulling force coming from?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Push and Pull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00" y="2467507"/>
            <a:ext cx="7619385" cy="315628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491275" y="2847476"/>
            <a:ext cx="2892310" cy="2892310"/>
          </a:xfrm>
          <a:prstGeom prst="ellipse">
            <a:avLst/>
          </a:prstGeom>
          <a:noFill/>
          <a:ln w="38100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36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5795" y="1505602"/>
            <a:ext cx="7860179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/>
              <a:t>Magnets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40" y="3735843"/>
            <a:ext cx="4071160" cy="599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06" r="55150" b="1"/>
          <a:stretch/>
        </p:blipFill>
        <p:spPr>
          <a:xfrm>
            <a:off x="958540" y="2432560"/>
            <a:ext cx="1825903" cy="623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06" r="55150" b="1"/>
          <a:stretch/>
        </p:blipFill>
        <p:spPr>
          <a:xfrm>
            <a:off x="3203797" y="2432560"/>
            <a:ext cx="1825903" cy="6238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0" t="-4006" b="1"/>
          <a:stretch/>
        </p:blipFill>
        <p:spPr>
          <a:xfrm>
            <a:off x="958539" y="5015099"/>
            <a:ext cx="1825903" cy="6238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06" r="55150" b="1"/>
          <a:stretch/>
        </p:blipFill>
        <p:spPr>
          <a:xfrm>
            <a:off x="3203797" y="5015099"/>
            <a:ext cx="1825903" cy="62387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738550" y="2453630"/>
            <a:ext cx="1058727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attract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54954" y="2457830"/>
            <a:ext cx="1058727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repel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59" y="2399188"/>
            <a:ext cx="1020136" cy="60399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54954" y="3732717"/>
            <a:ext cx="1058727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repel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38550" y="3736917"/>
            <a:ext cx="1058727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attract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980" y="3678275"/>
            <a:ext cx="1020136" cy="60399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954954" y="5069541"/>
            <a:ext cx="1058727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repel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38550" y="5073741"/>
            <a:ext cx="1058727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attract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980" y="5015099"/>
            <a:ext cx="1020136" cy="603992"/>
          </a:xfrm>
          <a:prstGeom prst="rect">
            <a:avLst/>
          </a:prstGeom>
        </p:spPr>
      </p:pic>
      <p:sp>
        <p:nvSpPr>
          <p:cNvPr id="22" name="Title 20"/>
          <p:cNvSpPr txBox="1">
            <a:spLocks/>
          </p:cNvSpPr>
          <p:nvPr/>
        </p:nvSpPr>
        <p:spPr>
          <a:xfrm>
            <a:off x="445846" y="518202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/>
              <a:t>Attract or Repel</a:t>
            </a:r>
          </a:p>
        </p:txBody>
      </p:sp>
    </p:spTree>
    <p:extLst>
      <p:ext uri="{BB962C8B-B14F-4D97-AF65-F5344CB8AC3E}">
        <p14:creationId xmlns:p14="http://schemas.microsoft.com/office/powerpoint/2010/main" val="292184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506C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9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506C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6" dur="1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506C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63772" y="1705024"/>
            <a:ext cx="4322202" cy="1603104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52000" tIns="108000" rIns="108000" bIns="108000" rtlCol="0" anchor="ctr">
            <a:spAutoFit/>
          </a:bodyPr>
          <a:lstStyle/>
          <a:p>
            <a:r>
              <a:rPr lang="en-US" dirty="0"/>
              <a:t>If we conducted an investigation using different magnets to see how far away they were before they picked up a paper clip, what would we find out about the magnets?</a:t>
            </a:r>
          </a:p>
        </p:txBody>
      </p:sp>
      <p:sp>
        <p:nvSpPr>
          <p:cNvPr id="22" name="Title 20"/>
          <p:cNvSpPr txBox="1">
            <a:spLocks/>
          </p:cNvSpPr>
          <p:nvPr/>
        </p:nvSpPr>
        <p:spPr>
          <a:xfrm>
            <a:off x="458596" y="517964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n-lt"/>
              </a:rPr>
              <a:t>Attract or Repel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4" y="1512270"/>
            <a:ext cx="3435428" cy="44526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57673" y="343621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Did you answer…?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magnet strength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strong the magnet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strength of the magnetism</a:t>
            </a:r>
          </a:p>
        </p:txBody>
      </p:sp>
    </p:spTree>
    <p:extLst>
      <p:ext uri="{BB962C8B-B14F-4D97-AF65-F5344CB8AC3E}">
        <p14:creationId xmlns:p14="http://schemas.microsoft.com/office/powerpoint/2010/main" val="218517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0"/>
          <p:cNvSpPr txBox="1">
            <a:spLocks/>
          </p:cNvSpPr>
          <p:nvPr/>
        </p:nvSpPr>
        <p:spPr>
          <a:xfrm>
            <a:off x="437748" y="505460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n-lt"/>
              </a:rPr>
              <a:t>Magnets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598" y="1440935"/>
            <a:ext cx="7876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Here are the results a magnet investigation.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29498"/>
              </p:ext>
            </p:extLst>
          </p:nvPr>
        </p:nvGraphicFramePr>
        <p:xfrm>
          <a:off x="696286" y="1863460"/>
          <a:ext cx="7789688" cy="1764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4844">
                  <a:extLst>
                    <a:ext uri="{9D8B030D-6E8A-4147-A177-3AD203B41FA5}">
                      <a16:colId xmlns:a16="http://schemas.microsoft.com/office/drawing/2014/main" val="1434822654"/>
                    </a:ext>
                  </a:extLst>
                </a:gridCol>
                <a:gridCol w="3894844">
                  <a:extLst>
                    <a:ext uri="{9D8B030D-6E8A-4147-A177-3AD203B41FA5}">
                      <a16:colId xmlns:a16="http://schemas.microsoft.com/office/drawing/2014/main" val="1961818552"/>
                    </a:ext>
                  </a:extLst>
                </a:gridCol>
              </a:tblGrid>
              <a:tr h="62318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Magnet</a:t>
                      </a:r>
                    </a:p>
                  </a:txBody>
                  <a:tcPr>
                    <a:solidFill>
                      <a:srgbClr val="0076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Distance when attracted</a:t>
                      </a:r>
                      <a:r>
                        <a:rPr lang="en-GB" baseline="0" dirty="0"/>
                        <a:t> paperclip</a:t>
                      </a:r>
                      <a:endParaRPr lang="en-GB" dirty="0"/>
                    </a:p>
                  </a:txBody>
                  <a:tcPr>
                    <a:solidFill>
                      <a:srgbClr val="0076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049042"/>
                  </a:ext>
                </a:extLst>
              </a:tr>
              <a:tr h="2314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medium sized horseshoe magnet </a:t>
                      </a:r>
                    </a:p>
                  </a:txBody>
                  <a:tcPr>
                    <a:solidFill>
                      <a:srgbClr val="AFDE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6cm</a:t>
                      </a:r>
                    </a:p>
                  </a:txBody>
                  <a:tcPr>
                    <a:solidFill>
                      <a:srgbClr val="AFD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630358"/>
                  </a:ext>
                </a:extLst>
              </a:tr>
              <a:tr h="4098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large bar magnet </a:t>
                      </a:r>
                    </a:p>
                  </a:txBody>
                  <a:tcPr>
                    <a:solidFill>
                      <a:srgbClr val="90C7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10cm</a:t>
                      </a:r>
                    </a:p>
                  </a:txBody>
                  <a:tcPr>
                    <a:solidFill>
                      <a:srgbClr val="90C7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802567"/>
                  </a:ext>
                </a:extLst>
              </a:tr>
              <a:tr h="3525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fridge magnet </a:t>
                      </a:r>
                    </a:p>
                  </a:txBody>
                  <a:tcPr>
                    <a:solidFill>
                      <a:srgbClr val="AFD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2cm</a:t>
                      </a:r>
                    </a:p>
                  </a:txBody>
                  <a:tcPr>
                    <a:solidFill>
                      <a:srgbClr val="AFD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62896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353130" y="4282170"/>
            <a:ext cx="2055304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large bar magnet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598" y="4281486"/>
            <a:ext cx="3710732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medium sized horseshoe magnet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96" y="4227044"/>
            <a:ext cx="1020136" cy="6039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19725" y="4281486"/>
            <a:ext cx="1856514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fridge magnet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481" y="4243602"/>
            <a:ext cx="1020136" cy="60399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96286" y="3819828"/>
            <a:ext cx="3442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Which is the strongest magnet?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9598" y="4923362"/>
            <a:ext cx="3442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Which is the weakest magnet?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419725" y="5403264"/>
            <a:ext cx="1856514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fridge magnet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9598" y="5403264"/>
            <a:ext cx="3710732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medium sized horseshoe magnet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96" y="5364696"/>
            <a:ext cx="1020136" cy="60399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353130" y="5402580"/>
            <a:ext cx="1985410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large bar magnet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407" y="5364696"/>
            <a:ext cx="1020136" cy="60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5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6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506C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506C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1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506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506C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25" grpId="0"/>
      <p:bldP spid="26" grpId="0" animBg="1"/>
      <p:bldP spid="27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0"/>
          <p:cNvSpPr txBox="1">
            <a:spLocks/>
          </p:cNvSpPr>
          <p:nvPr/>
        </p:nvSpPr>
        <p:spPr>
          <a:xfrm>
            <a:off x="437748" y="505460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n-lt"/>
              </a:rPr>
              <a:t>Magnets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598" y="1440935"/>
            <a:ext cx="7876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Can you find the metals a magnet can pick up?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19725" y="2473125"/>
            <a:ext cx="1856514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gold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481" y="2435241"/>
            <a:ext cx="1020136" cy="60399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419725" y="3292899"/>
            <a:ext cx="1856514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iron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3" y="2615074"/>
            <a:ext cx="3431097" cy="269841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419725" y="4207299"/>
            <a:ext cx="1856514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cobalt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19725" y="5121699"/>
            <a:ext cx="1856514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nickel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58917" y="3292899"/>
            <a:ext cx="1856514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steel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558917" y="2473125"/>
            <a:ext cx="1856514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aluminum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673" y="2435241"/>
            <a:ext cx="1020136" cy="60399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6558917" y="4207299"/>
            <a:ext cx="1856514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copper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673" y="4169415"/>
            <a:ext cx="1020136" cy="603992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558917" y="5154815"/>
            <a:ext cx="1856514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silver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673" y="5116931"/>
            <a:ext cx="1020136" cy="60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1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506C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1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8" dur="1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5" dur="1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2" dur="1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506C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506C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506C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18" grpId="0" animBg="1"/>
      <p:bldP spid="19" grpId="0" animBg="1"/>
      <p:bldP spid="20" grpId="0" animBg="1"/>
      <p:bldP spid="34" grpId="0" animBg="1"/>
      <p:bldP spid="36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430" y="2505822"/>
            <a:ext cx="1538750" cy="26133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649" y="5318380"/>
            <a:ext cx="7775955" cy="49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Forces can make objects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Forces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651" y="1716473"/>
            <a:ext cx="7632700" cy="49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Force is a	      or a 		</a:t>
            </a:r>
          </a:p>
        </p:txBody>
      </p:sp>
      <p:sp>
        <p:nvSpPr>
          <p:cNvPr id="8" name="Rectangle 7"/>
          <p:cNvSpPr/>
          <p:nvPr/>
        </p:nvSpPr>
        <p:spPr>
          <a:xfrm>
            <a:off x="2064334" y="1468879"/>
            <a:ext cx="863424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push</a:t>
            </a:r>
          </a:p>
        </p:txBody>
      </p:sp>
      <p:sp>
        <p:nvSpPr>
          <p:cNvPr id="9" name="Rectangle 8"/>
          <p:cNvSpPr/>
          <p:nvPr/>
        </p:nvSpPr>
        <p:spPr>
          <a:xfrm>
            <a:off x="2064334" y="2010714"/>
            <a:ext cx="863424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63" y="3019275"/>
            <a:ext cx="2930988" cy="170467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366" y="2894484"/>
            <a:ext cx="2697138" cy="154041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809244" y="1468879"/>
            <a:ext cx="863424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pull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809244" y="2010714"/>
            <a:ext cx="863424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smell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331515" y="5597797"/>
            <a:ext cx="863424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331515" y="5059678"/>
            <a:ext cx="863424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grow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522752" y="5042395"/>
            <a:ext cx="863424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stop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522752" y="5597797"/>
            <a:ext cx="863424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burn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993713" y="5042395"/>
            <a:ext cx="965176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quicker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93712" y="5597797"/>
            <a:ext cx="965177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quieter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60451" y="5594629"/>
            <a:ext cx="965176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slower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260450" y="5045433"/>
            <a:ext cx="965177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quieter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33" y="1973542"/>
            <a:ext cx="872455" cy="60399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374" y="1989332"/>
            <a:ext cx="872455" cy="60399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999" y="5005236"/>
            <a:ext cx="872455" cy="60399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67" y="5565934"/>
            <a:ext cx="872455" cy="60399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668" y="5565934"/>
            <a:ext cx="872455" cy="60399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90" y="5005236"/>
            <a:ext cx="872455" cy="603992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4134497" y="5318380"/>
            <a:ext cx="509129" cy="49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886243" y="5318380"/>
            <a:ext cx="509129" cy="49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330907" y="5318380"/>
            <a:ext cx="885843" cy="49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or go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227933" y="5318380"/>
            <a:ext cx="509129" cy="49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736369" y="1722395"/>
            <a:ext cx="3457822" cy="49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acting on an object / order.</a:t>
            </a:r>
          </a:p>
        </p:txBody>
      </p:sp>
    </p:spTree>
    <p:extLst>
      <p:ext uri="{BB962C8B-B14F-4D97-AF65-F5344CB8AC3E}">
        <p14:creationId xmlns:p14="http://schemas.microsoft.com/office/powerpoint/2010/main" val="25140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8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506C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506C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506C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506C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506C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506C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0" grpId="0" animBg="1"/>
      <p:bldP spid="47" grpId="0"/>
      <p:bldP spid="48" grpId="0"/>
      <p:bldP spid="49" grpId="0"/>
      <p:bldP spid="50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1" y="1329508"/>
            <a:ext cx="7632700" cy="772107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US" b="1" dirty="0"/>
              <a:t>What is the name of the force that pulls things towards the </a:t>
            </a:r>
            <a:r>
              <a:rPr lang="en-US" b="1" dirty="0" err="1"/>
              <a:t>centre</a:t>
            </a:r>
            <a:r>
              <a:rPr lang="en-US" b="1" dirty="0"/>
              <a:t> of the Earth?</a:t>
            </a:r>
            <a:r>
              <a:rPr lang="en-GB" dirty="0"/>
              <a:t> 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Forces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650" y="2185314"/>
            <a:ext cx="7632700" cy="495108"/>
          </a:xfrm>
          <a:prstGeom prst="rect">
            <a:avLst/>
          </a:prstGeom>
        </p:spPr>
        <p:txBody>
          <a:bodyPr wrap="square" lIns="108000" tIns="108000" rIns="108000" bIns="108000">
            <a:spAutoFit/>
          </a:bodyPr>
          <a:lstStyle/>
          <a:p>
            <a:r>
              <a:rPr lang="en-US" dirty="0"/>
              <a:t>Did you answer….?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2688653"/>
            <a:ext cx="7632700" cy="495108"/>
          </a:xfrm>
          <a:prstGeom prst="rect">
            <a:avLst/>
          </a:prstGeom>
        </p:spPr>
        <p:txBody>
          <a:bodyPr wrap="square" lIns="108000" tIns="108000" rIns="108000" bIns="108000">
            <a:spAutoFit/>
          </a:bodyPr>
          <a:lstStyle/>
          <a:p>
            <a:r>
              <a:rPr lang="en-US" dirty="0"/>
              <a:t>gravity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1" y="3380697"/>
            <a:ext cx="7632700" cy="495108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US" b="1" dirty="0"/>
              <a:t>Explain why astronauts in space float around.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55650" y="3884036"/>
            <a:ext cx="7632700" cy="495108"/>
          </a:xfrm>
          <a:prstGeom prst="rect">
            <a:avLst/>
          </a:prstGeom>
        </p:spPr>
        <p:txBody>
          <a:bodyPr wrap="square" lIns="108000" tIns="108000" rIns="108000" bIns="108000">
            <a:spAutoFit/>
          </a:bodyPr>
          <a:lstStyle/>
          <a:p>
            <a:r>
              <a:rPr lang="en-US" dirty="0"/>
              <a:t>Did you answer….?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5650" y="4358057"/>
            <a:ext cx="7632700" cy="1049106"/>
          </a:xfrm>
          <a:prstGeom prst="rect">
            <a:avLst/>
          </a:prstGeom>
        </p:spPr>
        <p:txBody>
          <a:bodyPr wrap="square" lIns="108000" tIns="108000" rIns="108000" bIns="108000">
            <a:spAutoFit/>
          </a:bodyPr>
          <a:lstStyle/>
          <a:p>
            <a:r>
              <a:rPr lang="en-US" dirty="0"/>
              <a:t>less gravity</a:t>
            </a:r>
          </a:p>
          <a:p>
            <a:r>
              <a:rPr lang="en-US" dirty="0"/>
              <a:t>‘no gravity’ would be incorrect as there is</a:t>
            </a:r>
            <a:br>
              <a:rPr lang="en-US" dirty="0"/>
            </a:br>
            <a:r>
              <a:rPr lang="en-US" dirty="0"/>
              <a:t>always some gravity in space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09" y="2323814"/>
            <a:ext cx="3694120" cy="38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8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Friction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8539" y="1745791"/>
            <a:ext cx="7921622" cy="49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Friction is a 	      that happens between two surfaces rubbing together.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87145" y="1481432"/>
            <a:ext cx="905459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force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87145" y="2023267"/>
            <a:ext cx="905459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weight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150" y="2006787"/>
            <a:ext cx="872455" cy="60399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8539" y="2928639"/>
            <a:ext cx="7921622" cy="49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Friction always acts in the		     direction to the moving object, </a:t>
            </a:r>
            <a:r>
              <a:rPr lang="en-US" dirty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0719" y="3247444"/>
            <a:ext cx="1058727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opposite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30719" y="2685253"/>
            <a:ext cx="1058727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same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310" y="2626611"/>
            <a:ext cx="1020136" cy="60399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88539" y="4128264"/>
            <a:ext cx="7921622" cy="49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and always 		a moving object. 	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98220" y="4447069"/>
            <a:ext cx="1466433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slows down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98220" y="3884878"/>
            <a:ext cx="1466433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speeds up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481" y="3809459"/>
            <a:ext cx="1020136" cy="60399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88539" y="5353057"/>
            <a:ext cx="7921622" cy="49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Smooth surfaces like ice create 	       friction.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957890" y="5088698"/>
            <a:ext cx="905459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some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957890" y="5630533"/>
            <a:ext cx="905459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894" y="5614053"/>
            <a:ext cx="872455" cy="60399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5" b="299"/>
          <a:stretch/>
        </p:blipFill>
        <p:spPr>
          <a:xfrm>
            <a:off x="5805182" y="4322133"/>
            <a:ext cx="2684735" cy="189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1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506C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8" dur="1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506C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5" dur="1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506C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2" dur="1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506C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3" grpId="0"/>
      <p:bldP spid="24" grpId="0" animBg="1"/>
      <p:bldP spid="25" grpId="0" animBg="1"/>
      <p:bldP spid="27" grpId="0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Friction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8539" y="1380922"/>
            <a:ext cx="7784342" cy="49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Click on all the pictures that show how friction can be a good thing.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21" y="1959109"/>
            <a:ext cx="1229271" cy="1227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220" y="1950995"/>
            <a:ext cx="1322685" cy="1227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788" y="1881208"/>
            <a:ext cx="849136" cy="1442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507" y="1916614"/>
            <a:ext cx="1174364" cy="1371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98" y="4032755"/>
            <a:ext cx="1709516" cy="1208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36" y="4029898"/>
            <a:ext cx="1503453" cy="1229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852" y="3951214"/>
            <a:ext cx="533009" cy="141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001" y="3951214"/>
            <a:ext cx="543376" cy="141354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736910" y="3388798"/>
            <a:ext cx="1897304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stopping a bike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39395" y="3388798"/>
            <a:ext cx="1915922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skiing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29" y="3352350"/>
            <a:ext cx="872455" cy="60399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729704" y="3388798"/>
            <a:ext cx="1897304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climbing a rope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729704" y="5553158"/>
            <a:ext cx="1897304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running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702037" y="5553158"/>
            <a:ext cx="1897304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catching a ball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48704" y="5414659"/>
            <a:ext cx="1897304" cy="772107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 car going round a bend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692728" y="3388798"/>
            <a:ext cx="1915922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ice skating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462" y="3352350"/>
            <a:ext cx="872455" cy="603992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2727601" y="5553158"/>
            <a:ext cx="1915922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water slide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335" y="5516710"/>
            <a:ext cx="872455" cy="60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5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1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506C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" dur="1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1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1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1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506C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506C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31472" y="1533013"/>
            <a:ext cx="6156878" cy="1880103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/>
              <a:t>A group of Year 4 children carried out an investigation using some planks of wood with different coverings. They made each plank into a ramp and put a shoe at the top. They measured how high they had to lift the plank before the shoe slid down it. Here are the results from that investigation: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Friction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50" y="1828800"/>
            <a:ext cx="4207472" cy="4215467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988016"/>
              </p:ext>
            </p:extLst>
          </p:nvPr>
        </p:nvGraphicFramePr>
        <p:xfrm>
          <a:off x="2231472" y="3886146"/>
          <a:ext cx="6156878" cy="178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8439">
                  <a:extLst>
                    <a:ext uri="{9D8B030D-6E8A-4147-A177-3AD203B41FA5}">
                      <a16:colId xmlns:a16="http://schemas.microsoft.com/office/drawing/2014/main" val="1434822654"/>
                    </a:ext>
                  </a:extLst>
                </a:gridCol>
                <a:gridCol w="3078439">
                  <a:extLst>
                    <a:ext uri="{9D8B030D-6E8A-4147-A177-3AD203B41FA5}">
                      <a16:colId xmlns:a16="http://schemas.microsoft.com/office/drawing/2014/main" val="1961818552"/>
                    </a:ext>
                  </a:extLst>
                </a:gridCol>
              </a:tblGrid>
              <a:tr h="62318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Surface on plank</a:t>
                      </a:r>
                    </a:p>
                  </a:txBody>
                  <a:tcPr>
                    <a:solidFill>
                      <a:srgbClr val="0076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Height of</a:t>
                      </a:r>
                      <a:r>
                        <a:rPr lang="en-GB" baseline="0" dirty="0"/>
                        <a:t> plank when shoe slid down</a:t>
                      </a:r>
                      <a:endParaRPr lang="en-GB" dirty="0"/>
                    </a:p>
                  </a:txBody>
                  <a:tcPr>
                    <a:solidFill>
                      <a:srgbClr val="0076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049042"/>
                  </a:ext>
                </a:extLst>
              </a:tr>
              <a:tr h="23141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Carpet</a:t>
                      </a:r>
                    </a:p>
                  </a:txBody>
                  <a:tcPr>
                    <a:solidFill>
                      <a:srgbClr val="AFDE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70cm</a:t>
                      </a:r>
                    </a:p>
                  </a:txBody>
                  <a:tcPr>
                    <a:solidFill>
                      <a:srgbClr val="AFD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630358"/>
                  </a:ext>
                </a:extLst>
              </a:tr>
              <a:tr h="409856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Rough</a:t>
                      </a:r>
                      <a:r>
                        <a:rPr lang="en-GB" baseline="0" dirty="0"/>
                        <a:t> wood</a:t>
                      </a:r>
                      <a:endParaRPr lang="en-GB" dirty="0"/>
                    </a:p>
                  </a:txBody>
                  <a:tcPr>
                    <a:solidFill>
                      <a:srgbClr val="90C7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43cm</a:t>
                      </a:r>
                    </a:p>
                  </a:txBody>
                  <a:tcPr>
                    <a:solidFill>
                      <a:srgbClr val="90C7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802567"/>
                  </a:ext>
                </a:extLst>
              </a:tr>
              <a:tr h="35255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Rubber bath mat</a:t>
                      </a:r>
                    </a:p>
                  </a:txBody>
                  <a:tcPr>
                    <a:solidFill>
                      <a:srgbClr val="AFDE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82cm</a:t>
                      </a:r>
                    </a:p>
                  </a:txBody>
                  <a:tcPr>
                    <a:solidFill>
                      <a:srgbClr val="AFD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628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799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3"/>
          <a:stretch/>
        </p:blipFill>
        <p:spPr>
          <a:xfrm>
            <a:off x="625795" y="551957"/>
            <a:ext cx="4202578" cy="56489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5795" y="1362354"/>
            <a:ext cx="7860179" cy="495108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/>
              <a:t>What do these results tell you?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Friction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48495" y="4021741"/>
            <a:ext cx="7837480" cy="2031325"/>
          </a:xfrm>
          <a:prstGeom prst="rect">
            <a:avLst/>
          </a:prstGeom>
          <a:solidFill>
            <a:srgbClr val="0076B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Did you answer…?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Rubber has more grip than carpet/rough wood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Carpet has more grip than rough wood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Carpet has less grip than the rubber mat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Rough wood has less grip than carpet/ rubber mat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Rubber bath mat has the most grip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Rough wood has the least grip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198011"/>
              </p:ext>
            </p:extLst>
          </p:nvPr>
        </p:nvGraphicFramePr>
        <p:xfrm>
          <a:off x="1881068" y="2048873"/>
          <a:ext cx="5193892" cy="178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946">
                  <a:extLst>
                    <a:ext uri="{9D8B030D-6E8A-4147-A177-3AD203B41FA5}">
                      <a16:colId xmlns:a16="http://schemas.microsoft.com/office/drawing/2014/main" val="1434822654"/>
                    </a:ext>
                  </a:extLst>
                </a:gridCol>
                <a:gridCol w="2596946">
                  <a:extLst>
                    <a:ext uri="{9D8B030D-6E8A-4147-A177-3AD203B41FA5}">
                      <a16:colId xmlns:a16="http://schemas.microsoft.com/office/drawing/2014/main" val="1961818552"/>
                    </a:ext>
                  </a:extLst>
                </a:gridCol>
              </a:tblGrid>
              <a:tr h="62318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Surface on plank</a:t>
                      </a:r>
                    </a:p>
                  </a:txBody>
                  <a:tcPr>
                    <a:solidFill>
                      <a:srgbClr val="0076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Height of</a:t>
                      </a:r>
                      <a:r>
                        <a:rPr lang="en-GB" baseline="0" dirty="0"/>
                        <a:t> plank when shoe slid down</a:t>
                      </a:r>
                      <a:endParaRPr lang="en-GB" dirty="0"/>
                    </a:p>
                  </a:txBody>
                  <a:tcPr>
                    <a:solidFill>
                      <a:srgbClr val="0076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049042"/>
                  </a:ext>
                </a:extLst>
              </a:tr>
              <a:tr h="23141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Carpet</a:t>
                      </a:r>
                    </a:p>
                  </a:txBody>
                  <a:tcPr>
                    <a:solidFill>
                      <a:srgbClr val="AFDE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70cm</a:t>
                      </a:r>
                    </a:p>
                  </a:txBody>
                  <a:tcPr>
                    <a:solidFill>
                      <a:srgbClr val="AFD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630358"/>
                  </a:ext>
                </a:extLst>
              </a:tr>
              <a:tr h="409856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Rough</a:t>
                      </a:r>
                      <a:r>
                        <a:rPr lang="en-GB" baseline="0" dirty="0"/>
                        <a:t> wood</a:t>
                      </a:r>
                      <a:endParaRPr lang="en-GB" dirty="0"/>
                    </a:p>
                  </a:txBody>
                  <a:tcPr>
                    <a:solidFill>
                      <a:srgbClr val="90C7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43cm</a:t>
                      </a:r>
                    </a:p>
                  </a:txBody>
                  <a:tcPr>
                    <a:solidFill>
                      <a:srgbClr val="90C7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802567"/>
                  </a:ext>
                </a:extLst>
              </a:tr>
              <a:tr h="35255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Rubber bath mat</a:t>
                      </a:r>
                    </a:p>
                  </a:txBody>
                  <a:tcPr>
                    <a:solidFill>
                      <a:srgbClr val="AFDE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82cm</a:t>
                      </a:r>
                    </a:p>
                  </a:txBody>
                  <a:tcPr>
                    <a:solidFill>
                      <a:srgbClr val="AFD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628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49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Friction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8539" y="1359564"/>
            <a:ext cx="7784342" cy="772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Name these three mechanisms that make things easier to do as they lessen the force needed to be used.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88539" y="3012340"/>
            <a:ext cx="2944885" cy="2144749"/>
            <a:chOff x="830160" y="3012340"/>
            <a:chExt cx="2944885" cy="2144749"/>
          </a:xfrm>
        </p:grpSpPr>
        <p:sp>
          <p:nvSpPr>
            <p:cNvPr id="41" name="Rectangle 40"/>
            <p:cNvSpPr/>
            <p:nvPr/>
          </p:nvSpPr>
          <p:spPr>
            <a:xfrm>
              <a:off x="1344641" y="4661981"/>
              <a:ext cx="1915922" cy="495108"/>
            </a:xfrm>
            <a:prstGeom prst="rect">
              <a:avLst/>
            </a:prstGeom>
            <a:solidFill>
              <a:srgbClr val="00A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lever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160" y="3012340"/>
              <a:ext cx="2944885" cy="1016526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742544" y="2353870"/>
            <a:ext cx="1897304" cy="2803219"/>
            <a:chOff x="3892438" y="2353870"/>
            <a:chExt cx="1897304" cy="2803219"/>
          </a:xfrm>
        </p:grpSpPr>
        <p:sp>
          <p:nvSpPr>
            <p:cNvPr id="36" name="Rectangle 35"/>
            <p:cNvSpPr/>
            <p:nvPr/>
          </p:nvSpPr>
          <p:spPr>
            <a:xfrm>
              <a:off x="3892438" y="4661981"/>
              <a:ext cx="1897304" cy="495108"/>
            </a:xfrm>
            <a:prstGeom prst="rect">
              <a:avLst/>
            </a:prstGeom>
            <a:solidFill>
              <a:srgbClr val="00A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pulley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8492" y="2353870"/>
              <a:ext cx="1265197" cy="217694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6263451" y="2630245"/>
            <a:ext cx="1897304" cy="2526844"/>
            <a:chOff x="6355730" y="2630245"/>
            <a:chExt cx="1897304" cy="2526844"/>
          </a:xfrm>
        </p:grpSpPr>
        <p:sp>
          <p:nvSpPr>
            <p:cNvPr id="37" name="Rectangle 36"/>
            <p:cNvSpPr/>
            <p:nvPr/>
          </p:nvSpPr>
          <p:spPr>
            <a:xfrm>
              <a:off x="6355730" y="4661981"/>
              <a:ext cx="1897304" cy="495108"/>
            </a:xfrm>
            <a:prstGeom prst="rect">
              <a:avLst/>
            </a:prstGeom>
            <a:solidFill>
              <a:srgbClr val="00A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US" dirty="0"/>
                <a:t>gears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3363" y="2630245"/>
              <a:ext cx="1522038" cy="1780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2559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Start or Stop?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6080" y="1876771"/>
            <a:ext cx="1058727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stop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9676" y="1880971"/>
            <a:ext cx="1058727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start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06" y="1822329"/>
            <a:ext cx="1020136" cy="6039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9208" y="1943859"/>
            <a:ext cx="360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Pulling your brakes on your bike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9208" y="2663215"/>
            <a:ext cx="1587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Kicking a ball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9208" y="3382571"/>
            <a:ext cx="3855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 piece of toast landing on the floor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9208" y="4101927"/>
            <a:ext cx="1816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Pedaling a bike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9208" y="4821283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Throwing a paper </a:t>
            </a:r>
            <a:r>
              <a:rPr lang="en-US" dirty="0" err="1"/>
              <a:t>aeroplane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729676" y="2556279"/>
            <a:ext cx="1058727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46080" y="2560479"/>
            <a:ext cx="1058727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stop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671" y="2501837"/>
            <a:ext cx="1020136" cy="60399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946080" y="3294511"/>
            <a:ext cx="1058727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stop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29676" y="3298711"/>
            <a:ext cx="1058727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start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06" y="3240069"/>
            <a:ext cx="1020136" cy="60399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729676" y="4015964"/>
            <a:ext cx="1058727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946080" y="4020164"/>
            <a:ext cx="1058727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stop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727" y="3961522"/>
            <a:ext cx="1020136" cy="60399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729676" y="4770973"/>
            <a:ext cx="1058727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946080" y="4775173"/>
            <a:ext cx="1058727" cy="495108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stop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727" y="4716531"/>
            <a:ext cx="1020136" cy="6039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997" y="1125738"/>
            <a:ext cx="1300596" cy="153747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81" y="5397520"/>
            <a:ext cx="1290332" cy="52008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44" y="3138838"/>
            <a:ext cx="1233007" cy="14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4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506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0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506C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7" dur="1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506C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4" dur="1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506C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1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1" dur="1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1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506C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/>
      <p:bldP spid="11" grpId="0"/>
      <p:bldP spid="12" grpId="0"/>
      <p:bldP spid="13" grpId="0"/>
      <p:bldP spid="14" grpId="0"/>
      <p:bldP spid="15" grpId="0" animBg="1"/>
      <p:bldP spid="16" grpId="0" animBg="1"/>
      <p:bldP spid="18" grpId="0" animBg="1"/>
      <p:bldP spid="19" grpId="0" animBg="1"/>
      <p:bldP spid="22" grpId="0" animBg="1"/>
      <p:bldP spid="23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400</TotalTime>
  <Words>602</Words>
  <Application>Microsoft Office PowerPoint</Application>
  <PresentationFormat>On-screen Show (4:3)</PresentationFormat>
  <Paragraphs>162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Twinkl</vt:lpstr>
      <vt:lpstr>Office Theme</vt:lpstr>
      <vt:lpstr>PowerPoint Presentation</vt:lpstr>
      <vt:lpstr>Forces</vt:lpstr>
      <vt:lpstr>Forces</vt:lpstr>
      <vt:lpstr>Friction</vt:lpstr>
      <vt:lpstr>Friction</vt:lpstr>
      <vt:lpstr>Friction</vt:lpstr>
      <vt:lpstr>Friction</vt:lpstr>
      <vt:lpstr>Friction</vt:lpstr>
      <vt:lpstr>Start or Stop?</vt:lpstr>
      <vt:lpstr>Push or Pull?</vt:lpstr>
      <vt:lpstr>Push and Pull</vt:lpstr>
      <vt:lpstr>Push and Pull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Dale Watson</dc:creator>
  <cp:lastModifiedBy>Hayley Sandmann</cp:lastModifiedBy>
  <cp:revision>25</cp:revision>
  <dcterms:created xsi:type="dcterms:W3CDTF">2019-03-06T09:56:17Z</dcterms:created>
  <dcterms:modified xsi:type="dcterms:W3CDTF">2021-02-04T14:04:09Z</dcterms:modified>
</cp:coreProperties>
</file>